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5" name="Élőláb helye 4"/>
          <p:cNvSpPr>
            <a:spLocks noGrp="1"/>
          </p:cNvSpPr>
          <p:nvPr>
            <p:ph type="ftr" sz="quarter" idx="11"/>
          </p:nvPr>
        </p:nvSpPr>
        <p:spPr/>
        <p:txBody>
          <a:bodyPr/>
          <a:lstStyle/>
          <a:p>
            <a:endParaRPr lang="hu-HU" dirty="0"/>
          </a:p>
        </p:txBody>
      </p:sp>
      <p:sp>
        <p:nvSpPr>
          <p:cNvPr id="6" name="Dia számának helye 5"/>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8" name="Élőláb helye 7"/>
          <p:cNvSpPr>
            <a:spLocks noGrp="1"/>
          </p:cNvSpPr>
          <p:nvPr>
            <p:ph type="ftr" sz="quarter" idx="11"/>
          </p:nvPr>
        </p:nvSpPr>
        <p:spPr/>
        <p:txBody>
          <a:bodyPr/>
          <a:lstStyle/>
          <a:p>
            <a:endParaRPr lang="hu-HU" dirty="0"/>
          </a:p>
        </p:txBody>
      </p:sp>
      <p:sp>
        <p:nvSpPr>
          <p:cNvPr id="9" name="Dia számának helye 8"/>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4" name="Élőláb helye 3"/>
          <p:cNvSpPr>
            <a:spLocks noGrp="1"/>
          </p:cNvSpPr>
          <p:nvPr>
            <p:ph type="ftr" sz="quarter" idx="11"/>
          </p:nvPr>
        </p:nvSpPr>
        <p:spPr/>
        <p:txBody>
          <a:bodyPr/>
          <a:lstStyle/>
          <a:p>
            <a:endParaRPr lang="hu-HU" dirty="0"/>
          </a:p>
        </p:txBody>
      </p:sp>
      <p:sp>
        <p:nvSpPr>
          <p:cNvPr id="5" name="Dia számának helye 4"/>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3" name="Élőláb helye 2"/>
          <p:cNvSpPr>
            <a:spLocks noGrp="1"/>
          </p:cNvSpPr>
          <p:nvPr>
            <p:ph type="ftr" sz="quarter" idx="11"/>
          </p:nvPr>
        </p:nvSpPr>
        <p:spPr/>
        <p:txBody>
          <a:bodyPr/>
          <a:lstStyle/>
          <a:p>
            <a:endParaRPr lang="hu-HU" dirty="0"/>
          </a:p>
        </p:txBody>
      </p:sp>
      <p:sp>
        <p:nvSpPr>
          <p:cNvPr id="4" name="Dia számának helye 3"/>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dirty="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BD3F263D-D40E-410D-A384-3E4173EAB75E}" type="datetimeFigureOut">
              <a:rPr lang="hu-HU" smtClean="0"/>
              <a:pPr/>
              <a:t>2014.10.27.</a:t>
            </a:fld>
            <a:endParaRPr lang="hu-HU" dirty="0"/>
          </a:p>
        </p:txBody>
      </p:sp>
      <p:sp>
        <p:nvSpPr>
          <p:cNvPr id="6" name="Élőláb helye 5"/>
          <p:cNvSpPr>
            <a:spLocks noGrp="1"/>
          </p:cNvSpPr>
          <p:nvPr>
            <p:ph type="ftr" sz="quarter" idx="11"/>
          </p:nvPr>
        </p:nvSpPr>
        <p:spPr/>
        <p:txBody>
          <a:bodyPr/>
          <a:lstStyle/>
          <a:p>
            <a:endParaRPr lang="hu-HU" dirty="0"/>
          </a:p>
        </p:txBody>
      </p:sp>
      <p:sp>
        <p:nvSpPr>
          <p:cNvPr id="7" name="Dia számának helye 6"/>
          <p:cNvSpPr>
            <a:spLocks noGrp="1"/>
          </p:cNvSpPr>
          <p:nvPr>
            <p:ph type="sldNum" sz="quarter" idx="12"/>
          </p:nvPr>
        </p:nvSpPr>
        <p:spPr/>
        <p:txBody>
          <a:bodyPr/>
          <a:lstStyle/>
          <a:p>
            <a:fld id="{212CCFB8-E115-4A0F-9165-DFBD064D2FF8}" type="slidenum">
              <a:rPr lang="hu-HU" smtClean="0"/>
              <a:pPr/>
              <a:t>‹#›</a:t>
            </a:fld>
            <a:endParaRPr lang="hu-H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F263D-D40E-410D-A384-3E4173EAB75E}" type="datetimeFigureOut">
              <a:rPr lang="hu-HU" smtClean="0"/>
              <a:pPr/>
              <a:t>2014.10.27.</a:t>
            </a:fld>
            <a:endParaRPr lang="hu-HU" dirty="0"/>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dirty="0"/>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CCFB8-E115-4A0F-9165-DFBD064D2FF8}" type="slidenum">
              <a:rPr lang="hu-HU" smtClean="0"/>
              <a:pPr/>
              <a:t>‹#›</a:t>
            </a:fld>
            <a:endParaRPr lang="hu-H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357167"/>
            <a:ext cx="7772400" cy="1214445"/>
          </a:xfrm>
        </p:spPr>
        <p:txBody>
          <a:bodyPr/>
          <a:lstStyle/>
          <a:p>
            <a:endParaRPr lang="hu-HU" dirty="0"/>
          </a:p>
        </p:txBody>
      </p:sp>
      <p:sp>
        <p:nvSpPr>
          <p:cNvPr id="3" name="Alcím 2"/>
          <p:cNvSpPr>
            <a:spLocks noGrp="1"/>
          </p:cNvSpPr>
          <p:nvPr>
            <p:ph type="subTitle" idx="1"/>
          </p:nvPr>
        </p:nvSpPr>
        <p:spPr>
          <a:xfrm>
            <a:off x="714348" y="1857364"/>
            <a:ext cx="7786742" cy="4286280"/>
          </a:xfrm>
        </p:spPr>
        <p:txBody>
          <a:bodyPr>
            <a:normAutofit/>
          </a:bodyPr>
          <a:lstStyle/>
          <a:p>
            <a:r>
              <a:rPr lang="hu-HU" sz="1800" dirty="0" smtClean="0">
                <a:latin typeface="Times New Roman" pitchFamily="18" charset="0"/>
                <a:cs typeface="Times New Roman" pitchFamily="18" charset="0"/>
              </a:rPr>
              <a:t>A Szabolcsi Fiatalok a Vidékért Egyesület,  a Svájci – Magyar Civil Alap Szociális szolgáltatások nyújtása tématerületére 2013-ban benyújtott </a:t>
            </a:r>
            <a:br>
              <a:rPr lang="hu-HU" sz="1800" dirty="0" smtClean="0">
                <a:latin typeface="Times New Roman" pitchFamily="18" charset="0"/>
                <a:cs typeface="Times New Roman" pitchFamily="18" charset="0"/>
              </a:rPr>
            </a:br>
            <a:r>
              <a:rPr lang="hu-HU" sz="1800" dirty="0" smtClean="0">
                <a:latin typeface="Times New Roman" pitchFamily="18" charset="0"/>
                <a:cs typeface="Times New Roman" pitchFamily="18" charset="0"/>
              </a:rPr>
              <a:t>„Tanítsuk egymást – szociális program megvalósítása Nyírgyulaj településen”, SMCA-2013-0770-S azonosító számon nyilvántartott és támogatott pályázat programja</a:t>
            </a:r>
          </a:p>
          <a:p>
            <a:endParaRPr lang="hu-HU" sz="2000" dirty="0" smtClean="0">
              <a:latin typeface="Times New Roman" pitchFamily="18" charset="0"/>
              <a:cs typeface="Times New Roman" pitchFamily="18" charset="0"/>
            </a:endParaRPr>
          </a:p>
          <a:p>
            <a:r>
              <a:rPr lang="hu-HU" sz="2600" b="1" dirty="0" smtClean="0">
                <a:latin typeface="Times New Roman" pitchFamily="18" charset="0"/>
                <a:cs typeface="Times New Roman" pitchFamily="18" charset="0"/>
              </a:rPr>
              <a:t>Esélyegyenlőség</a:t>
            </a:r>
            <a:endParaRPr lang="hu-HU" sz="2600" b="1"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367606" y="5510226"/>
            <a:ext cx="1361409" cy="89059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lgn="just">
              <a:buNone/>
            </a:pPr>
            <a:r>
              <a:rPr lang="hu-HU" dirty="0" smtClean="0"/>
              <a:t>	</a:t>
            </a:r>
            <a:r>
              <a:rPr lang="hu-HU" sz="2000" dirty="0" smtClean="0">
                <a:latin typeface="Times New Roman" pitchFamily="18" charset="0"/>
                <a:cs typeface="Times New Roman" pitchFamily="18" charset="0"/>
              </a:rPr>
              <a:t>Az esélyegyenlőség egy olyan alapelv, amely minden területen alkalmazandó különös tekintettel a gazdasági, társadalmi, kulturális és családi életre. Az esélyegyenlőség elsősorban az egyenlő hozzáférés azonos módon való biztosítását ( más szóval az egyenlő bánásmódot) jelenti. Így lehet megelőzni, hogy embercsoportok kirekesztődjenek a különböző lehetőségekhez való hozzáférésből.</a:t>
            </a:r>
          </a:p>
          <a:p>
            <a:pPr algn="just">
              <a:buNone/>
            </a:pPr>
            <a:r>
              <a:rPr lang="hu-HU" sz="2000" dirty="0" smtClean="0">
                <a:latin typeface="Times New Roman" pitchFamily="18" charset="0"/>
                <a:cs typeface="Times New Roman" pitchFamily="18" charset="0"/>
              </a:rPr>
              <a:t>	A diszkrimináció tilalma (egyenlő bánásmód elve) azt jelenti, hogy senkit nem érhet hátrány azért, mert rendelkezik valamilyen tulajdonsággal.</a:t>
            </a:r>
          </a:p>
          <a:p>
            <a:pPr algn="just">
              <a:buNone/>
            </a:pPr>
            <a:endParaRPr lang="hu-HU" sz="2000" dirty="0" smtClean="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367606" y="5510226"/>
            <a:ext cx="1361409" cy="89059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normAutofit/>
          </a:bodyPr>
          <a:lstStyle/>
          <a:p>
            <a:pPr>
              <a:buNone/>
            </a:pPr>
            <a:r>
              <a:rPr lang="hu-HU" dirty="0" smtClean="0"/>
              <a:t>	</a:t>
            </a:r>
            <a:r>
              <a:rPr lang="hu-HU" sz="2000" dirty="0" smtClean="0">
                <a:latin typeface="Times New Roman" pitchFamily="18" charset="0"/>
                <a:cs typeface="Times New Roman" pitchFamily="18" charset="0"/>
              </a:rPr>
              <a:t>Ilyen tulajdonságok:</a:t>
            </a:r>
          </a:p>
          <a:p>
            <a:pPr>
              <a:buNone/>
            </a:pPr>
            <a:r>
              <a:rPr lang="hu-HU" sz="2000" dirty="0" smtClean="0">
                <a:latin typeface="Times New Roman" pitchFamily="18" charset="0"/>
                <a:cs typeface="Times New Roman" pitchFamily="18" charset="0"/>
              </a:rPr>
              <a:t>	- Nem</a:t>
            </a:r>
          </a:p>
          <a:p>
            <a:pPr>
              <a:buNone/>
            </a:pPr>
            <a:r>
              <a:rPr lang="hu-HU" sz="2000" dirty="0" smtClean="0">
                <a:latin typeface="Times New Roman" pitchFamily="18" charset="0"/>
                <a:cs typeface="Times New Roman" pitchFamily="18" charset="0"/>
              </a:rPr>
              <a:t>	- Életkor	</a:t>
            </a:r>
          </a:p>
          <a:p>
            <a:pPr>
              <a:buNone/>
            </a:pPr>
            <a:r>
              <a:rPr lang="hu-HU" sz="2000" dirty="0" smtClean="0">
                <a:latin typeface="Times New Roman" pitchFamily="18" charset="0"/>
                <a:cs typeface="Times New Roman" pitchFamily="18" charset="0"/>
              </a:rPr>
              <a:t>	- Etnikai hovatartozás</a:t>
            </a:r>
          </a:p>
          <a:p>
            <a:pPr>
              <a:buNone/>
            </a:pPr>
            <a:r>
              <a:rPr lang="hu-HU" sz="2000" dirty="0" smtClean="0">
                <a:latin typeface="Times New Roman" pitchFamily="18" charset="0"/>
                <a:cs typeface="Times New Roman" pitchFamily="18" charset="0"/>
              </a:rPr>
              <a:t>	- Betegség	</a:t>
            </a:r>
          </a:p>
          <a:p>
            <a:pPr>
              <a:buNone/>
            </a:pPr>
            <a:r>
              <a:rPr lang="hu-HU" sz="2000" dirty="0" smtClean="0">
                <a:latin typeface="Times New Roman" pitchFamily="18" charset="0"/>
                <a:cs typeface="Times New Roman" pitchFamily="18" charset="0"/>
              </a:rPr>
              <a:t>	- Fogyatékosság</a:t>
            </a:r>
          </a:p>
          <a:p>
            <a:pPr>
              <a:buNone/>
            </a:pPr>
            <a:r>
              <a:rPr lang="hu-HU" sz="2000" dirty="0" smtClean="0">
                <a:latin typeface="Times New Roman" pitchFamily="18" charset="0"/>
                <a:cs typeface="Times New Roman" pitchFamily="18" charset="0"/>
              </a:rPr>
              <a:t>	- Szociális helyzet</a:t>
            </a:r>
          </a:p>
          <a:p>
            <a:pPr algn="just">
              <a:buNone/>
            </a:pPr>
            <a:r>
              <a:rPr lang="hu-HU" dirty="0" smtClean="0"/>
              <a:t>	</a:t>
            </a:r>
            <a:r>
              <a:rPr lang="hu-HU" sz="2000" dirty="0" smtClean="0">
                <a:latin typeface="Times New Roman" pitchFamily="18" charset="0"/>
                <a:cs typeface="Times New Roman" pitchFamily="18" charset="0"/>
              </a:rPr>
              <a:t>A diszkrimináció tilalmának betartásán túl fontos erőfeszítéseket tenni a nők, a romák, a fogyatékossággal élők esélyegyenlőségének javítása érdekében.</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367606" y="5510226"/>
            <a:ext cx="1361409" cy="89059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a:t>
            </a:r>
            <a:endParaRPr lang="hu-HU" dirty="0"/>
          </a:p>
        </p:txBody>
      </p:sp>
      <p:sp>
        <p:nvSpPr>
          <p:cNvPr id="3" name="Tartalom helye 2"/>
          <p:cNvSpPr>
            <a:spLocks noGrp="1"/>
          </p:cNvSpPr>
          <p:nvPr>
            <p:ph idx="1"/>
          </p:nvPr>
        </p:nvSpPr>
        <p:spPr/>
        <p:txBody>
          <a:bodyPr/>
          <a:lstStyle/>
          <a:p>
            <a:pPr>
              <a:buNone/>
            </a:pPr>
            <a:r>
              <a:rPr lang="hu-HU" dirty="0" smtClean="0"/>
              <a:t>	</a:t>
            </a:r>
            <a:r>
              <a:rPr lang="hu-HU" sz="2000" u="sng" dirty="0" smtClean="0">
                <a:latin typeface="Times New Roman" pitchFamily="18" charset="0"/>
                <a:cs typeface="Times New Roman" pitchFamily="18" charset="0"/>
              </a:rPr>
              <a:t>Fogyatékosságügy</a:t>
            </a:r>
          </a:p>
          <a:p>
            <a:pPr algn="just">
              <a:buNone/>
            </a:pPr>
            <a:r>
              <a:rPr lang="hu-HU" sz="2000" dirty="0" smtClean="0">
                <a:latin typeface="Times New Roman" pitchFamily="18" charset="0"/>
                <a:cs typeface="Times New Roman" pitchFamily="18" charset="0"/>
              </a:rPr>
              <a:t>	Fontos, hogy a fogyatékossággal élő emberek számára megteremtődjön az esélyegyenlőség a társadalmi élet minden színterén: fizikai és kulturális környezetben, a lakhatás és közlekedési eszközök használata, a szociális és egészségügyi ellátás, az iskoláztatási valamint a sport és a szórakozás területén is.</a:t>
            </a:r>
          </a:p>
          <a:p>
            <a:pPr algn="just">
              <a:buNone/>
            </a:pPr>
            <a:r>
              <a:rPr lang="hu-HU" sz="2000" dirty="0" smtClean="0">
                <a:latin typeface="Times New Roman" pitchFamily="18" charset="0"/>
                <a:cs typeface="Times New Roman" pitchFamily="18" charset="0"/>
              </a:rPr>
              <a:t>	Biztosítani kell az esélyegyenlőséget az intézményes ellátások szolgáltató jellegének erősítésével, az intézmények kiépítésével, korszerűsítésével és átalakításával.</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367606" y="5510226"/>
            <a:ext cx="1361409" cy="89059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buNone/>
            </a:pPr>
            <a:r>
              <a:rPr lang="hu-HU" dirty="0" smtClean="0"/>
              <a:t>	</a:t>
            </a:r>
            <a:r>
              <a:rPr lang="hu-HU" sz="2000" u="sng" dirty="0" smtClean="0">
                <a:latin typeface="Times New Roman" pitchFamily="18" charset="0"/>
                <a:cs typeface="Times New Roman" pitchFamily="18" charset="0"/>
              </a:rPr>
              <a:t>Nemek közötti </a:t>
            </a:r>
            <a:r>
              <a:rPr lang="hu-HU" sz="2000" u="sng" dirty="0" smtClean="0">
                <a:latin typeface="Times New Roman" pitchFamily="18" charset="0"/>
                <a:cs typeface="Times New Roman" pitchFamily="18" charset="0"/>
              </a:rPr>
              <a:t>egyenlőség</a:t>
            </a:r>
            <a:endParaRPr lang="hu-HU" sz="2000" u="sng" dirty="0" smtClean="0">
              <a:latin typeface="Times New Roman" pitchFamily="18" charset="0"/>
              <a:cs typeface="Times New Roman" pitchFamily="18" charset="0"/>
            </a:endParaRPr>
          </a:p>
          <a:p>
            <a:pPr algn="just">
              <a:buNone/>
            </a:pPr>
            <a:r>
              <a:rPr lang="hu-HU" sz="2000" dirty="0" smtClean="0">
                <a:latin typeface="Times New Roman" pitchFamily="18" charset="0"/>
                <a:cs typeface="Times New Roman" pitchFamily="18" charset="0"/>
              </a:rPr>
              <a:t>	A nők és a férfiak közötti egyenlőség az Európai Unió egyik alapvető értéke. Az elmúlt évtizedekben pozitív változások történtek az egyenlőség elősegítése terén. A bíztató tendenciák között említhető, hogy a nők nagyobb számban vannak jelen a munkaerőpiacon, valamint hogy jobb oktatáshoz és képzéshez jutnak. </a:t>
            </a:r>
          </a:p>
          <a:p>
            <a:pPr algn="just">
              <a:buNone/>
            </a:pPr>
            <a:r>
              <a:rPr lang="hu-HU" sz="2000" dirty="0" smtClean="0">
                <a:latin typeface="Times New Roman" pitchFamily="18" charset="0"/>
                <a:cs typeface="Times New Roman" pitchFamily="18" charset="0"/>
              </a:rPr>
              <a:t>	Politikai intézkedések:</a:t>
            </a:r>
          </a:p>
          <a:p>
            <a:pPr algn="just">
              <a:buNone/>
            </a:pPr>
            <a:r>
              <a:rPr lang="hu-HU" sz="2000" dirty="0" smtClean="0">
                <a:latin typeface="Times New Roman" pitchFamily="18" charset="0"/>
                <a:cs typeface="Times New Roman" pitchFamily="18" charset="0"/>
              </a:rPr>
              <a:t>	méltóság, sérthetetlenség, nemi alapú erőszak megszüntetése, egyenlőség a döntéshozatalban, egyenlő díjazás egyenlő munkavégzésért.</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367606" y="5510226"/>
            <a:ext cx="1361409" cy="89059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buNone/>
            </a:pPr>
            <a:r>
              <a:rPr lang="hu-HU" dirty="0" smtClean="0"/>
              <a:t>	</a:t>
            </a:r>
            <a:r>
              <a:rPr lang="hu-HU" sz="2000" u="sng" dirty="0" smtClean="0">
                <a:latin typeface="Times New Roman" pitchFamily="18" charset="0"/>
                <a:cs typeface="Times New Roman" pitchFamily="18" charset="0"/>
              </a:rPr>
              <a:t>Idősügy</a:t>
            </a:r>
          </a:p>
          <a:p>
            <a:pPr>
              <a:buNone/>
            </a:pPr>
            <a:endParaRPr lang="hu-HU" sz="2000" u="sng" dirty="0" smtClean="0">
              <a:latin typeface="Times New Roman" pitchFamily="18" charset="0"/>
              <a:cs typeface="Times New Roman" pitchFamily="18" charset="0"/>
            </a:endParaRPr>
          </a:p>
          <a:p>
            <a:pPr algn="just">
              <a:buNone/>
            </a:pPr>
            <a:r>
              <a:rPr lang="hu-HU" sz="2000" dirty="0" smtClean="0">
                <a:latin typeface="Times New Roman" pitchFamily="18" charset="0"/>
                <a:cs typeface="Times New Roman" pitchFamily="18" charset="0"/>
              </a:rPr>
              <a:t>	A társadalom alkalmazkodó képességét erősíteni kell, így például olyan intézményrendszerekre lehet szükség, amelyek javítani tudják az idősek életkörülményeit, elősegíti, hogy aktívan, emberhez méltón tölthessék mindennapjaikat. Az egészségesen leélt öregkor hossza szorosan összefügg az ország gazdaságával is.</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367606" y="5510226"/>
            <a:ext cx="1361409" cy="89059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buNone/>
            </a:pPr>
            <a:r>
              <a:rPr lang="hu-HU" dirty="0" smtClean="0"/>
              <a:t>	</a:t>
            </a:r>
            <a:r>
              <a:rPr lang="hu-HU" sz="2000" u="sng" dirty="0" smtClean="0">
                <a:latin typeface="Times New Roman" pitchFamily="18" charset="0"/>
                <a:cs typeface="Times New Roman" pitchFamily="18" charset="0"/>
              </a:rPr>
              <a:t>Romaügy</a:t>
            </a:r>
          </a:p>
          <a:p>
            <a:pPr>
              <a:buNone/>
            </a:pPr>
            <a:endParaRPr lang="hu-HU" sz="2000" u="sng" dirty="0" smtClean="0">
              <a:latin typeface="Times New Roman" pitchFamily="18" charset="0"/>
              <a:cs typeface="Times New Roman" pitchFamily="18" charset="0"/>
            </a:endParaRPr>
          </a:p>
          <a:p>
            <a:pPr algn="just">
              <a:buNone/>
            </a:pPr>
            <a:r>
              <a:rPr lang="hu-HU" sz="2000" dirty="0" smtClean="0">
                <a:latin typeface="Times New Roman" pitchFamily="18" charset="0"/>
                <a:cs typeface="Times New Roman" pitchFamily="18" charset="0"/>
              </a:rPr>
              <a:t>	Legfőképpen az alacsony képzettségi szint konverzálja a roma népesség alacsony arányú munkaerő-piaci részvételét, ezért fontos a képzési lemaradás felszámolása. Továbbá a roma alkalmazottak számának növelése, továbbképzések biztosítása, valamint az egyenlő munkáért egyenlő munkabér megvalósítása.</a:t>
            </a:r>
            <a:endParaRPr lang="hu-HU" sz="2000" dirty="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367606" y="5510226"/>
            <a:ext cx="1361409" cy="89059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lgn="just">
              <a:buNone/>
            </a:pPr>
            <a:r>
              <a:rPr lang="hu-HU" dirty="0" smtClean="0"/>
              <a:t>	</a:t>
            </a:r>
            <a:r>
              <a:rPr lang="hu-HU" sz="2000" dirty="0" smtClean="0">
                <a:latin typeface="Times New Roman" pitchFamily="18" charset="0"/>
                <a:cs typeface="Times New Roman" pitchFamily="18" charset="0"/>
              </a:rPr>
              <a:t>A felsorolt célcsoportba tartozók számtalan hátrányt szenvednek el mindennapi életük során. </a:t>
            </a:r>
          </a:p>
          <a:p>
            <a:pPr>
              <a:buNone/>
            </a:pPr>
            <a:r>
              <a:rPr lang="hu-HU" sz="2000" dirty="0" smtClean="0">
                <a:latin typeface="Times New Roman" pitchFamily="18" charset="0"/>
                <a:cs typeface="Times New Roman" pitchFamily="18" charset="0"/>
              </a:rPr>
              <a:t>	Problémák:</a:t>
            </a:r>
          </a:p>
          <a:p>
            <a:pPr>
              <a:buNone/>
            </a:pPr>
            <a:r>
              <a:rPr lang="hu-HU" sz="2000" dirty="0" smtClean="0">
                <a:latin typeface="Times New Roman" pitchFamily="18" charset="0"/>
                <a:cs typeface="Times New Roman" pitchFamily="18" charset="0"/>
              </a:rPr>
              <a:t>	- sok közintézményt nem tudnak használni a fogyatékkal élők</a:t>
            </a:r>
          </a:p>
          <a:p>
            <a:pPr>
              <a:buNone/>
            </a:pPr>
            <a:r>
              <a:rPr lang="hu-HU" sz="2000" dirty="0" smtClean="0">
                <a:latin typeface="Times New Roman" pitchFamily="18" charset="0"/>
                <a:cs typeface="Times New Roman" pitchFamily="18" charset="0"/>
              </a:rPr>
              <a:t>	- a tömegközlekedés sem biztosított számukra</a:t>
            </a:r>
          </a:p>
          <a:p>
            <a:pPr>
              <a:buNone/>
            </a:pPr>
            <a:r>
              <a:rPr lang="hu-HU" sz="2000" dirty="0" smtClean="0">
                <a:latin typeface="Times New Roman" pitchFamily="18" charset="0"/>
                <a:cs typeface="Times New Roman" pitchFamily="18" charset="0"/>
              </a:rPr>
              <a:t>	- kisebbség iskolázottsági szintjének növelése</a:t>
            </a:r>
          </a:p>
          <a:p>
            <a:pPr algn="just">
              <a:buNone/>
            </a:pPr>
            <a:r>
              <a:rPr lang="hu-HU" sz="2000" dirty="0" smtClean="0">
                <a:latin typeface="Times New Roman" pitchFamily="18" charset="0"/>
                <a:cs typeface="Times New Roman" pitchFamily="18" charset="0"/>
              </a:rPr>
              <a:t>	Az esélyegyenlőség biztosításának kérdése nemcsak a kormányzat felelőssége, a társadalom feladata is. A problémák az ország teljes lakosságát érintik .</a:t>
            </a:r>
          </a:p>
          <a:p>
            <a:pPr>
              <a:buNone/>
            </a:pPr>
            <a:r>
              <a:rPr lang="hu-HU" sz="2000" dirty="0" smtClean="0">
                <a:latin typeface="Times New Roman" pitchFamily="18" charset="0"/>
                <a:cs typeface="Times New Roman" pitchFamily="18" charset="0"/>
              </a:rPr>
              <a:t>	</a:t>
            </a:r>
            <a:endParaRPr lang="hu-HU" dirty="0"/>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9"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367606" y="5510226"/>
            <a:ext cx="1361409" cy="89059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endParaRPr lang="hu-HU" dirty="0"/>
          </a:p>
        </p:txBody>
      </p:sp>
      <p:sp>
        <p:nvSpPr>
          <p:cNvPr id="3" name="Tartalom helye 2"/>
          <p:cNvSpPr>
            <a:spLocks noGrp="1"/>
          </p:cNvSpPr>
          <p:nvPr>
            <p:ph idx="1"/>
          </p:nvPr>
        </p:nvSpPr>
        <p:spPr/>
        <p:txBody>
          <a:bodyPr/>
          <a:lstStyle/>
          <a:p>
            <a:pPr algn="just">
              <a:buNone/>
            </a:pPr>
            <a:r>
              <a:rPr lang="hu-HU" dirty="0" smtClean="0">
                <a:latin typeface="Times New Roman" pitchFamily="18" charset="0"/>
                <a:cs typeface="Times New Roman" pitchFamily="18" charset="0"/>
              </a:rPr>
              <a:t>	</a:t>
            </a:r>
            <a:r>
              <a:rPr lang="hu-HU" sz="2000" dirty="0" smtClean="0">
                <a:latin typeface="Times New Roman" pitchFamily="18" charset="0"/>
                <a:cs typeface="Times New Roman" pitchFamily="18" charset="0"/>
              </a:rPr>
              <a:t>Az Unió nagymértékben hozzájárul ahhoz, hogy a társadalom minden tagja részesülhessen a források nyújtotta lehetőségekből. Az esélyegyenlőség érvényesítése hosszú távon előnyöket jelent az egyes országok és a helyi közösségek számára is. Az esélyegyenlőség biztosítása a legtöbb esetben nem jár többletköltséggel, csupán szemléletváltást, rugalmasságok, nagyobb figyelmet igényel. </a:t>
            </a:r>
            <a:endParaRPr lang="hu-HU" dirty="0" smtClean="0">
              <a:latin typeface="Times New Roman" pitchFamily="18" charset="0"/>
              <a:cs typeface="Times New Roman" pitchFamily="18" charset="0"/>
            </a:endParaRPr>
          </a:p>
        </p:txBody>
      </p:sp>
      <p:pic>
        <p:nvPicPr>
          <p:cNvPr id="4" name="Picture 2" descr="C:\Users\Egyesület01\Desktop\ANDI\Logók Svájci Civil\Széchenyi 2020.jpg"/>
          <p:cNvPicPr>
            <a:picLocks noChangeAspect="1" noChangeArrowheads="1"/>
          </p:cNvPicPr>
          <p:nvPr/>
        </p:nvPicPr>
        <p:blipFill>
          <a:blip r:embed="rId2"/>
          <a:srcRect/>
          <a:stretch>
            <a:fillRect/>
          </a:stretch>
        </p:blipFill>
        <p:spPr bwMode="auto">
          <a:xfrm>
            <a:off x="714348" y="214290"/>
            <a:ext cx="1143008" cy="1214446"/>
          </a:xfrm>
          <a:prstGeom prst="rect">
            <a:avLst/>
          </a:prstGeom>
          <a:noFill/>
        </p:spPr>
      </p:pic>
      <p:pic>
        <p:nvPicPr>
          <p:cNvPr id="5" name="Picture 3" descr="C:\Users\Egyesület01\Desktop\ANDI\Logók Svájci Civil\Svájci Hozájárulás.jpg"/>
          <p:cNvPicPr>
            <a:picLocks noChangeAspect="1" noChangeArrowheads="1"/>
          </p:cNvPicPr>
          <p:nvPr/>
        </p:nvPicPr>
        <p:blipFill>
          <a:blip r:embed="rId3"/>
          <a:srcRect/>
          <a:stretch>
            <a:fillRect/>
          </a:stretch>
        </p:blipFill>
        <p:spPr bwMode="auto">
          <a:xfrm>
            <a:off x="3714744" y="285728"/>
            <a:ext cx="5124452" cy="1071570"/>
          </a:xfrm>
          <a:prstGeom prst="rect">
            <a:avLst/>
          </a:prstGeom>
          <a:noFill/>
        </p:spPr>
      </p:pic>
      <p:pic>
        <p:nvPicPr>
          <p:cNvPr id="6" name="Picture 4" descr="C:\Users\Egyesület01\Desktop\ANDI\Logók Svájci Civil\Ökotárs Alapítvány.jpg"/>
          <p:cNvPicPr>
            <a:picLocks noChangeAspect="1" noChangeArrowheads="1"/>
          </p:cNvPicPr>
          <p:nvPr/>
        </p:nvPicPr>
        <p:blipFill>
          <a:blip r:embed="rId4"/>
          <a:srcRect/>
          <a:stretch>
            <a:fillRect/>
          </a:stretch>
        </p:blipFill>
        <p:spPr bwMode="auto">
          <a:xfrm>
            <a:off x="785786" y="5500702"/>
            <a:ext cx="785818" cy="833424"/>
          </a:xfrm>
          <a:prstGeom prst="rect">
            <a:avLst/>
          </a:prstGeom>
          <a:noFill/>
        </p:spPr>
      </p:pic>
      <p:pic>
        <p:nvPicPr>
          <p:cNvPr id="7" name="Picture 6" descr="C:\Users\Egyesület01\Desktop\ANDI\Logók Svájci Civil\Autonómia Alapítvány.jpg"/>
          <p:cNvPicPr>
            <a:picLocks noChangeAspect="1" noChangeArrowheads="1"/>
          </p:cNvPicPr>
          <p:nvPr/>
        </p:nvPicPr>
        <p:blipFill>
          <a:blip r:embed="rId5"/>
          <a:srcRect/>
          <a:stretch>
            <a:fillRect/>
          </a:stretch>
        </p:blipFill>
        <p:spPr bwMode="auto">
          <a:xfrm>
            <a:off x="2786050" y="5500702"/>
            <a:ext cx="809623" cy="872985"/>
          </a:xfrm>
          <a:prstGeom prst="rect">
            <a:avLst/>
          </a:prstGeom>
          <a:noFill/>
        </p:spPr>
      </p:pic>
      <p:pic>
        <p:nvPicPr>
          <p:cNvPr id="8" name="Picture 5" descr="C:\Users\Egyesület01\Desktop\ANDI\Logók Svájci Civil\Demnet.jpg"/>
          <p:cNvPicPr>
            <a:picLocks noChangeAspect="1" noChangeArrowheads="1"/>
          </p:cNvPicPr>
          <p:nvPr/>
        </p:nvPicPr>
        <p:blipFill>
          <a:blip r:embed="rId6"/>
          <a:srcRect/>
          <a:stretch>
            <a:fillRect/>
          </a:stretch>
        </p:blipFill>
        <p:spPr bwMode="auto">
          <a:xfrm>
            <a:off x="5072066" y="5500702"/>
            <a:ext cx="1334000" cy="923919"/>
          </a:xfrm>
          <a:prstGeom prst="rect">
            <a:avLst/>
          </a:prstGeom>
          <a:noFill/>
        </p:spPr>
      </p:pic>
      <p:pic>
        <p:nvPicPr>
          <p:cNvPr id="10" name="Picture 7" descr="C:\Users\Egyesület01\Desktop\ANDI\Logók Svájci Civil\Kárpátok Alapítvány.jpg"/>
          <p:cNvPicPr>
            <a:picLocks noChangeAspect="1" noChangeArrowheads="1"/>
          </p:cNvPicPr>
          <p:nvPr/>
        </p:nvPicPr>
        <p:blipFill>
          <a:blip r:embed="rId7"/>
          <a:srcRect/>
          <a:stretch>
            <a:fillRect/>
          </a:stretch>
        </p:blipFill>
        <p:spPr bwMode="auto">
          <a:xfrm>
            <a:off x="7367606" y="5510226"/>
            <a:ext cx="1361409" cy="890590"/>
          </a:xfrm>
          <a:prstGeom prst="rect">
            <a:avLst/>
          </a:prstGeom>
          <a:noFill/>
        </p:spPr>
      </p:pic>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20</Words>
  <Application>Microsoft Office PowerPoint</Application>
  <PresentationFormat>Diavetítés a képernyőre (4:3 oldalarány)</PresentationFormat>
  <Paragraphs>35</Paragraphs>
  <Slides>9</Slides>
  <Notes>0</Notes>
  <HiddenSlides>0</HiddenSlides>
  <MMClips>0</MMClips>
  <ScaleCrop>false</ScaleCrop>
  <HeadingPairs>
    <vt:vector size="4" baseType="variant">
      <vt:variant>
        <vt:lpstr>Téma</vt:lpstr>
      </vt:variant>
      <vt:variant>
        <vt:i4>1</vt:i4>
      </vt:variant>
      <vt:variant>
        <vt:lpstr>Diacímek</vt:lpstr>
      </vt:variant>
      <vt:variant>
        <vt:i4>9</vt:i4>
      </vt:variant>
    </vt:vector>
  </HeadingPairs>
  <TitlesOfParts>
    <vt:vector size="10" baseType="lpstr">
      <vt:lpstr>Office-téma</vt:lpstr>
      <vt:lpstr>1. dia</vt:lpstr>
      <vt:lpstr>2. dia</vt:lpstr>
      <vt:lpstr>3. dia</vt:lpstr>
      <vt:lpstr>f</vt:lpstr>
      <vt:lpstr>5. dia</vt:lpstr>
      <vt:lpstr>6. dia</vt:lpstr>
      <vt:lpstr>7. dia</vt:lpstr>
      <vt:lpstr>8. dia</vt:lpstr>
      <vt:lpstr>9. dia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Egyesület01</dc:creator>
  <cp:lastModifiedBy>Egyesület01</cp:lastModifiedBy>
  <cp:revision>31</cp:revision>
  <dcterms:created xsi:type="dcterms:W3CDTF">2014-10-06T08:22:44Z</dcterms:created>
  <dcterms:modified xsi:type="dcterms:W3CDTF">2014-10-27T09:51:04Z</dcterms:modified>
</cp:coreProperties>
</file>