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236"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C32CFB53-79EF-4726-9CCF-FBBF20628C8C}" type="datetimeFigureOut">
              <a:rPr lang="hu-HU" smtClean="0"/>
              <a:pPr/>
              <a:t>2014.12.04.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CA4C508-380A-4299-B2E7-C15CFC8D7FE8}"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C32CFB53-79EF-4726-9CCF-FBBF20628C8C}" type="datetimeFigureOut">
              <a:rPr lang="hu-HU" smtClean="0"/>
              <a:pPr/>
              <a:t>2014.12.04.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CA4C508-380A-4299-B2E7-C15CFC8D7FE8}"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C32CFB53-79EF-4726-9CCF-FBBF20628C8C}" type="datetimeFigureOut">
              <a:rPr lang="hu-HU" smtClean="0"/>
              <a:pPr/>
              <a:t>2014.12.04.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CA4C508-380A-4299-B2E7-C15CFC8D7FE8}"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C32CFB53-79EF-4726-9CCF-FBBF20628C8C}" type="datetimeFigureOut">
              <a:rPr lang="hu-HU" smtClean="0"/>
              <a:pPr/>
              <a:t>2014.12.04.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CA4C508-380A-4299-B2E7-C15CFC8D7FE8}"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C32CFB53-79EF-4726-9CCF-FBBF20628C8C}" type="datetimeFigureOut">
              <a:rPr lang="hu-HU" smtClean="0"/>
              <a:pPr/>
              <a:t>2014.12.04.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CA4C508-380A-4299-B2E7-C15CFC8D7FE8}"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C32CFB53-79EF-4726-9CCF-FBBF20628C8C}" type="datetimeFigureOut">
              <a:rPr lang="hu-HU" smtClean="0"/>
              <a:pPr/>
              <a:t>2014.12.04.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6CA4C508-380A-4299-B2E7-C15CFC8D7FE8}"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C32CFB53-79EF-4726-9CCF-FBBF20628C8C}" type="datetimeFigureOut">
              <a:rPr lang="hu-HU" smtClean="0"/>
              <a:pPr/>
              <a:t>2014.12.04.</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6CA4C508-380A-4299-B2E7-C15CFC8D7FE8}"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C32CFB53-79EF-4726-9CCF-FBBF20628C8C}" type="datetimeFigureOut">
              <a:rPr lang="hu-HU" smtClean="0"/>
              <a:pPr/>
              <a:t>2014.12.04.</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6CA4C508-380A-4299-B2E7-C15CFC8D7FE8}"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C32CFB53-79EF-4726-9CCF-FBBF20628C8C}" type="datetimeFigureOut">
              <a:rPr lang="hu-HU" smtClean="0"/>
              <a:pPr/>
              <a:t>2014.12.04.</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6CA4C508-380A-4299-B2E7-C15CFC8D7FE8}"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C32CFB53-79EF-4726-9CCF-FBBF20628C8C}" type="datetimeFigureOut">
              <a:rPr lang="hu-HU" smtClean="0"/>
              <a:pPr/>
              <a:t>2014.12.04.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6CA4C508-380A-4299-B2E7-C15CFC8D7FE8}"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C32CFB53-79EF-4726-9CCF-FBBF20628C8C}" type="datetimeFigureOut">
              <a:rPr lang="hu-HU" smtClean="0"/>
              <a:pPr/>
              <a:t>2014.12.04.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6CA4C508-380A-4299-B2E7-C15CFC8D7FE8}"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2CFB53-79EF-4726-9CCF-FBBF20628C8C}" type="datetimeFigureOut">
              <a:rPr lang="hu-HU" smtClean="0"/>
              <a:pPr/>
              <a:t>2014.12.04.</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4C508-380A-4299-B2E7-C15CFC8D7FE8}"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85800" y="428605"/>
            <a:ext cx="7772400" cy="1214445"/>
          </a:xfrm>
        </p:spPr>
        <p:txBody>
          <a:bodyPr/>
          <a:lstStyle/>
          <a:p>
            <a:endParaRPr lang="hu-HU" dirty="0"/>
          </a:p>
        </p:txBody>
      </p:sp>
      <p:sp>
        <p:nvSpPr>
          <p:cNvPr id="3" name="Alcím 2"/>
          <p:cNvSpPr>
            <a:spLocks noGrp="1"/>
          </p:cNvSpPr>
          <p:nvPr>
            <p:ph type="subTitle" idx="1"/>
          </p:nvPr>
        </p:nvSpPr>
        <p:spPr>
          <a:xfrm>
            <a:off x="714348" y="2143116"/>
            <a:ext cx="7715304" cy="4071966"/>
          </a:xfrm>
        </p:spPr>
        <p:txBody>
          <a:bodyPr>
            <a:normAutofit/>
          </a:bodyPr>
          <a:lstStyle/>
          <a:p>
            <a:r>
              <a:rPr lang="hu-HU" sz="1800" dirty="0" smtClean="0">
                <a:latin typeface="Times New Roman" pitchFamily="18" charset="0"/>
                <a:cs typeface="Times New Roman" pitchFamily="18" charset="0"/>
              </a:rPr>
              <a:t>A Szabolcsi Fiatalok a Vidékért Egyesület,  a Svájci – Magyar Civil Alap Szociális szolgáltatások nyújtása tématerületére 2013-ban benyújtott </a:t>
            </a:r>
            <a:br>
              <a:rPr lang="hu-HU" sz="1800" dirty="0" smtClean="0">
                <a:latin typeface="Times New Roman" pitchFamily="18" charset="0"/>
                <a:cs typeface="Times New Roman" pitchFamily="18" charset="0"/>
              </a:rPr>
            </a:br>
            <a:r>
              <a:rPr lang="hu-HU" sz="1800" dirty="0" smtClean="0">
                <a:latin typeface="Times New Roman" pitchFamily="18" charset="0"/>
                <a:cs typeface="Times New Roman" pitchFamily="18" charset="0"/>
              </a:rPr>
              <a:t>„Tanítsuk egymást – szociális program megvalósítása Nyírgyulaj településen”, SMCA-2013-0770-S azonosító számon nyilvántartott és támogatott pályázat programja</a:t>
            </a:r>
            <a:r>
              <a:rPr lang="hu-HU" dirty="0" smtClean="0">
                <a:latin typeface="Times New Roman" pitchFamily="18" charset="0"/>
                <a:cs typeface="Times New Roman" pitchFamily="18" charset="0"/>
              </a:rPr>
              <a:t/>
            </a:r>
            <a:br>
              <a:rPr lang="hu-HU" dirty="0" smtClean="0">
                <a:latin typeface="Times New Roman" pitchFamily="18" charset="0"/>
                <a:cs typeface="Times New Roman" pitchFamily="18" charset="0"/>
              </a:rPr>
            </a:br>
            <a:r>
              <a:rPr lang="hu-HU" dirty="0" smtClean="0">
                <a:latin typeface="Times New Roman" pitchFamily="18" charset="0"/>
                <a:cs typeface="Times New Roman" pitchFamily="18" charset="0"/>
              </a:rPr>
              <a:t/>
            </a:r>
            <a:br>
              <a:rPr lang="hu-HU" dirty="0" smtClean="0">
                <a:latin typeface="Times New Roman" pitchFamily="18" charset="0"/>
                <a:cs typeface="Times New Roman" pitchFamily="18" charset="0"/>
              </a:rPr>
            </a:br>
            <a:r>
              <a:rPr lang="hu-HU" sz="2400" b="1" smtClean="0">
                <a:latin typeface="Times New Roman" pitchFamily="18" charset="0"/>
                <a:cs typeface="Times New Roman" pitchFamily="18" charset="0"/>
              </a:rPr>
              <a:t>Önkéntes segítés</a:t>
            </a:r>
            <a:r>
              <a:rPr lang="hu-HU" sz="4000" dirty="0" smtClean="0">
                <a:latin typeface="Times New Roman" pitchFamily="18" charset="0"/>
                <a:cs typeface="Times New Roman" pitchFamily="18" charset="0"/>
              </a:rPr>
              <a:t/>
            </a:r>
            <a:br>
              <a:rPr lang="hu-HU" sz="4000" dirty="0" smtClean="0">
                <a:latin typeface="Times New Roman" pitchFamily="18" charset="0"/>
                <a:cs typeface="Times New Roman" pitchFamily="18" charset="0"/>
              </a:rPr>
            </a:br>
            <a:endParaRPr lang="hu-HU" dirty="0"/>
          </a:p>
        </p:txBody>
      </p:sp>
      <p:pic>
        <p:nvPicPr>
          <p:cNvPr id="4" name="Picture 2" descr="C:\Users\Egyesület01\Desktop\ANDI\Logók Svájci Civil\Széchenyi 2020.jpg"/>
          <p:cNvPicPr>
            <a:picLocks noChangeAspect="1" noChangeArrowheads="1"/>
          </p:cNvPicPr>
          <p:nvPr/>
        </p:nvPicPr>
        <p:blipFill>
          <a:blip r:embed="rId2"/>
          <a:srcRect/>
          <a:stretch>
            <a:fillRect/>
          </a:stretch>
        </p:blipFill>
        <p:spPr bwMode="auto">
          <a:xfrm>
            <a:off x="714348" y="214290"/>
            <a:ext cx="1143008" cy="1214446"/>
          </a:xfrm>
          <a:prstGeom prst="rect">
            <a:avLst/>
          </a:prstGeom>
          <a:noFill/>
        </p:spPr>
      </p:pic>
      <p:pic>
        <p:nvPicPr>
          <p:cNvPr id="5" name="Picture 4" descr="C:\Users\Egyesület01\Desktop\ANDI\Logók Svájci Civil\Ökotárs Alapítvány.jpg"/>
          <p:cNvPicPr>
            <a:picLocks noChangeAspect="1" noChangeArrowheads="1"/>
          </p:cNvPicPr>
          <p:nvPr/>
        </p:nvPicPr>
        <p:blipFill>
          <a:blip r:embed="rId3"/>
          <a:srcRect/>
          <a:stretch>
            <a:fillRect/>
          </a:stretch>
        </p:blipFill>
        <p:spPr bwMode="auto">
          <a:xfrm>
            <a:off x="785786" y="5500702"/>
            <a:ext cx="785818" cy="833424"/>
          </a:xfrm>
          <a:prstGeom prst="rect">
            <a:avLst/>
          </a:prstGeom>
          <a:noFill/>
        </p:spPr>
      </p:pic>
      <p:pic>
        <p:nvPicPr>
          <p:cNvPr id="6" name="Picture 6" descr="C:\Users\Egyesület01\Desktop\ANDI\Logók Svájci Civil\Autonómia Alapítvány.jpg"/>
          <p:cNvPicPr>
            <a:picLocks noChangeAspect="1" noChangeArrowheads="1"/>
          </p:cNvPicPr>
          <p:nvPr/>
        </p:nvPicPr>
        <p:blipFill>
          <a:blip r:embed="rId4"/>
          <a:srcRect/>
          <a:stretch>
            <a:fillRect/>
          </a:stretch>
        </p:blipFill>
        <p:spPr bwMode="auto">
          <a:xfrm>
            <a:off x="2786050" y="5500702"/>
            <a:ext cx="809623" cy="872985"/>
          </a:xfrm>
          <a:prstGeom prst="rect">
            <a:avLst/>
          </a:prstGeom>
          <a:noFill/>
        </p:spPr>
      </p:pic>
      <p:pic>
        <p:nvPicPr>
          <p:cNvPr id="7" name="Picture 5" descr="C:\Users\Egyesület01\Desktop\ANDI\Logók Svájci Civil\Demnet.jpg"/>
          <p:cNvPicPr>
            <a:picLocks noChangeAspect="1" noChangeArrowheads="1"/>
          </p:cNvPicPr>
          <p:nvPr/>
        </p:nvPicPr>
        <p:blipFill>
          <a:blip r:embed="rId5"/>
          <a:srcRect/>
          <a:stretch>
            <a:fillRect/>
          </a:stretch>
        </p:blipFill>
        <p:spPr bwMode="auto">
          <a:xfrm>
            <a:off x="5072066" y="5500702"/>
            <a:ext cx="1334000" cy="923919"/>
          </a:xfrm>
          <a:prstGeom prst="rect">
            <a:avLst/>
          </a:prstGeom>
          <a:noFill/>
        </p:spPr>
      </p:pic>
      <p:pic>
        <p:nvPicPr>
          <p:cNvPr id="8" name="Picture 7" descr="C:\Users\Egyesület01\Desktop\ANDI\Logók Svájci Civil\Kárpátok Alapítvány.jpg"/>
          <p:cNvPicPr>
            <a:picLocks noChangeAspect="1" noChangeArrowheads="1"/>
          </p:cNvPicPr>
          <p:nvPr/>
        </p:nvPicPr>
        <p:blipFill>
          <a:blip r:embed="rId6"/>
          <a:srcRect/>
          <a:stretch>
            <a:fillRect/>
          </a:stretch>
        </p:blipFill>
        <p:spPr bwMode="auto">
          <a:xfrm>
            <a:off x="7215206" y="5357826"/>
            <a:ext cx="1361409" cy="890590"/>
          </a:xfrm>
          <a:prstGeom prst="rect">
            <a:avLst/>
          </a:prstGeom>
          <a:noFill/>
        </p:spPr>
      </p:pic>
      <p:pic>
        <p:nvPicPr>
          <p:cNvPr id="9" name="Picture 3" descr="C:\Users\Egyesület01\Desktop\ANDI\Logók Svájci Civil\Svájci Hozájárulás.jpg"/>
          <p:cNvPicPr>
            <a:picLocks noChangeAspect="1" noChangeArrowheads="1"/>
          </p:cNvPicPr>
          <p:nvPr/>
        </p:nvPicPr>
        <p:blipFill>
          <a:blip r:embed="rId7"/>
          <a:srcRect/>
          <a:stretch>
            <a:fillRect/>
          </a:stretch>
        </p:blipFill>
        <p:spPr bwMode="auto">
          <a:xfrm>
            <a:off x="3714744" y="285728"/>
            <a:ext cx="5124452" cy="107157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dirty="0"/>
          </a:p>
        </p:txBody>
      </p:sp>
      <p:sp>
        <p:nvSpPr>
          <p:cNvPr id="3" name="Tartalom helye 2"/>
          <p:cNvSpPr>
            <a:spLocks noGrp="1"/>
          </p:cNvSpPr>
          <p:nvPr>
            <p:ph idx="1"/>
          </p:nvPr>
        </p:nvSpPr>
        <p:spPr/>
        <p:txBody>
          <a:bodyPr>
            <a:normAutofit/>
          </a:bodyPr>
          <a:lstStyle/>
          <a:p>
            <a:pPr algn="just">
              <a:buNone/>
            </a:pPr>
            <a:r>
              <a:rPr lang="hu-HU" dirty="0" smtClean="0"/>
              <a:t>	</a:t>
            </a:r>
            <a:r>
              <a:rPr lang="hu-HU" sz="2000" dirty="0" smtClean="0">
                <a:latin typeface="Times New Roman" pitchFamily="18" charset="0"/>
                <a:cs typeface="Times New Roman" pitchFamily="18" charset="0"/>
              </a:rPr>
              <a:t>Az önkéntesség olyan tevékenység, melyet egyénileg vagy csoportosan, rendszeresen vagy alkalmanként, belföldön vagy külföldön a közös jó érdekében személyes akaratból végeznek anyagi ellenszolgáltatás nélkül. Az önkéntes tevékenység anyagi haszonnal nem jár annak végzője számára. Az önkéntes nem elsősorban saját családjának segít, munkálkodása hozzáadott értékként jelenik meg a fogadó szervezet életében.</a:t>
            </a:r>
          </a:p>
          <a:p>
            <a:pPr algn="just">
              <a:buNone/>
            </a:pPr>
            <a:r>
              <a:rPr lang="hu-HU" sz="2000" dirty="0" smtClean="0">
                <a:latin typeface="Times New Roman" pitchFamily="18" charset="0"/>
                <a:cs typeface="Times New Roman" pitchFamily="18" charset="0"/>
              </a:rPr>
              <a:t>	A tevékenység megvalósulhat non-profit, civil szervezet, vagy állami-intézmény-, ritkább esetben </a:t>
            </a:r>
            <a:r>
              <a:rPr lang="hu-HU" sz="2000" dirty="0" err="1" smtClean="0">
                <a:latin typeface="Times New Roman" pitchFamily="18" charset="0"/>
                <a:cs typeface="Times New Roman" pitchFamily="18" charset="0"/>
              </a:rPr>
              <a:t>for-profit</a:t>
            </a:r>
            <a:r>
              <a:rPr lang="hu-HU" sz="2000" dirty="0" smtClean="0">
                <a:latin typeface="Times New Roman" pitchFamily="18" charset="0"/>
                <a:cs typeface="Times New Roman" pitchFamily="18" charset="0"/>
              </a:rPr>
              <a:t> szervezet (cégek, vállalkozások) keretein belül.</a:t>
            </a:r>
            <a:endParaRPr lang="hu-HU" sz="2000" dirty="0">
              <a:latin typeface="Times New Roman" pitchFamily="18" charset="0"/>
              <a:cs typeface="Times New Roman" pitchFamily="18" charset="0"/>
            </a:endParaRPr>
          </a:p>
        </p:txBody>
      </p:sp>
      <p:pic>
        <p:nvPicPr>
          <p:cNvPr id="4" name="Picture 2" descr="C:\Users\Egyesület01\Desktop\ANDI\Logók Svájci Civil\Széchenyi 2020.jpg"/>
          <p:cNvPicPr>
            <a:picLocks noChangeAspect="1" noChangeArrowheads="1"/>
          </p:cNvPicPr>
          <p:nvPr/>
        </p:nvPicPr>
        <p:blipFill>
          <a:blip r:embed="rId2"/>
          <a:srcRect/>
          <a:stretch>
            <a:fillRect/>
          </a:stretch>
        </p:blipFill>
        <p:spPr bwMode="auto">
          <a:xfrm>
            <a:off x="714348" y="214290"/>
            <a:ext cx="1143008" cy="1214446"/>
          </a:xfrm>
          <a:prstGeom prst="rect">
            <a:avLst/>
          </a:prstGeom>
          <a:noFill/>
        </p:spPr>
      </p:pic>
      <p:pic>
        <p:nvPicPr>
          <p:cNvPr id="5" name="Picture 3" descr="C:\Users\Egyesület01\Desktop\ANDI\Logók Svájci Civil\Svájci Hozájárulás.jpg"/>
          <p:cNvPicPr>
            <a:picLocks noChangeAspect="1" noChangeArrowheads="1"/>
          </p:cNvPicPr>
          <p:nvPr/>
        </p:nvPicPr>
        <p:blipFill>
          <a:blip r:embed="rId3"/>
          <a:srcRect/>
          <a:stretch>
            <a:fillRect/>
          </a:stretch>
        </p:blipFill>
        <p:spPr bwMode="auto">
          <a:xfrm>
            <a:off x="3714744" y="285728"/>
            <a:ext cx="5124452" cy="1071570"/>
          </a:xfrm>
          <a:prstGeom prst="rect">
            <a:avLst/>
          </a:prstGeom>
          <a:noFill/>
        </p:spPr>
      </p:pic>
      <p:pic>
        <p:nvPicPr>
          <p:cNvPr id="6" name="Picture 4" descr="C:\Users\Egyesület01\Desktop\ANDI\Logók Svájci Civil\Ökotárs Alapítvány.jpg"/>
          <p:cNvPicPr>
            <a:picLocks noChangeAspect="1" noChangeArrowheads="1"/>
          </p:cNvPicPr>
          <p:nvPr/>
        </p:nvPicPr>
        <p:blipFill>
          <a:blip r:embed="rId4"/>
          <a:srcRect/>
          <a:stretch>
            <a:fillRect/>
          </a:stretch>
        </p:blipFill>
        <p:spPr bwMode="auto">
          <a:xfrm>
            <a:off x="785786" y="5500702"/>
            <a:ext cx="785818" cy="833424"/>
          </a:xfrm>
          <a:prstGeom prst="rect">
            <a:avLst/>
          </a:prstGeom>
          <a:noFill/>
        </p:spPr>
      </p:pic>
      <p:pic>
        <p:nvPicPr>
          <p:cNvPr id="7" name="Picture 6" descr="C:\Users\Egyesület01\Desktop\ANDI\Logók Svájci Civil\Autonómia Alapítvány.jpg"/>
          <p:cNvPicPr>
            <a:picLocks noChangeAspect="1" noChangeArrowheads="1"/>
          </p:cNvPicPr>
          <p:nvPr/>
        </p:nvPicPr>
        <p:blipFill>
          <a:blip r:embed="rId5"/>
          <a:srcRect/>
          <a:stretch>
            <a:fillRect/>
          </a:stretch>
        </p:blipFill>
        <p:spPr bwMode="auto">
          <a:xfrm>
            <a:off x="2786050" y="5500702"/>
            <a:ext cx="809623" cy="872985"/>
          </a:xfrm>
          <a:prstGeom prst="rect">
            <a:avLst/>
          </a:prstGeom>
          <a:noFill/>
        </p:spPr>
      </p:pic>
      <p:pic>
        <p:nvPicPr>
          <p:cNvPr id="8" name="Picture 5" descr="C:\Users\Egyesület01\Desktop\ANDI\Logók Svájci Civil\Demnet.jpg"/>
          <p:cNvPicPr>
            <a:picLocks noChangeAspect="1" noChangeArrowheads="1"/>
          </p:cNvPicPr>
          <p:nvPr/>
        </p:nvPicPr>
        <p:blipFill>
          <a:blip r:embed="rId6"/>
          <a:srcRect/>
          <a:stretch>
            <a:fillRect/>
          </a:stretch>
        </p:blipFill>
        <p:spPr bwMode="auto">
          <a:xfrm>
            <a:off x="5072066" y="5500702"/>
            <a:ext cx="1334000" cy="923919"/>
          </a:xfrm>
          <a:prstGeom prst="rect">
            <a:avLst/>
          </a:prstGeom>
          <a:noFill/>
        </p:spPr>
      </p:pic>
      <p:pic>
        <p:nvPicPr>
          <p:cNvPr id="9" name="Picture 7" descr="C:\Users\Egyesület01\Desktop\ANDI\Logók Svájci Civil\Kárpátok Alapítvány.jpg"/>
          <p:cNvPicPr>
            <a:picLocks noChangeAspect="1" noChangeArrowheads="1"/>
          </p:cNvPicPr>
          <p:nvPr/>
        </p:nvPicPr>
        <p:blipFill>
          <a:blip r:embed="rId7"/>
          <a:srcRect/>
          <a:stretch>
            <a:fillRect/>
          </a:stretch>
        </p:blipFill>
        <p:spPr bwMode="auto">
          <a:xfrm>
            <a:off x="7215206" y="5357826"/>
            <a:ext cx="1361409" cy="89059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dirty="0"/>
          </a:p>
        </p:txBody>
      </p:sp>
      <p:sp>
        <p:nvSpPr>
          <p:cNvPr id="3" name="Tartalom helye 2"/>
          <p:cNvSpPr>
            <a:spLocks noGrp="1"/>
          </p:cNvSpPr>
          <p:nvPr>
            <p:ph idx="1"/>
          </p:nvPr>
        </p:nvSpPr>
        <p:spPr/>
        <p:txBody>
          <a:bodyPr/>
          <a:lstStyle/>
          <a:p>
            <a:pPr algn="just">
              <a:buNone/>
            </a:pPr>
            <a:r>
              <a:rPr lang="hu-HU" dirty="0" smtClean="0"/>
              <a:t>	</a:t>
            </a:r>
            <a:r>
              <a:rPr lang="hu-HU" sz="2000" dirty="0" smtClean="0">
                <a:latin typeface="Times New Roman" pitchFamily="18" charset="0"/>
                <a:cs typeface="Times New Roman" pitchFamily="18" charset="0"/>
              </a:rPr>
              <a:t>Az önkéntesség segít környezetünk és közösségünk jobbá tételében. Az önkéntesség széles korosztályokat és társadalmi rétegeket érint. </a:t>
            </a:r>
          </a:p>
          <a:p>
            <a:pPr algn="just">
              <a:buNone/>
            </a:pPr>
            <a:r>
              <a:rPr lang="hu-HU" sz="2000" dirty="0" smtClean="0">
                <a:latin typeface="Times New Roman" pitchFamily="18" charset="0"/>
                <a:cs typeface="Times New Roman" pitchFamily="18" charset="0"/>
              </a:rPr>
              <a:t>	A gyerekek oktatása során fontos, hogy később közösségük aktív tagjaivá legyenek. </a:t>
            </a:r>
          </a:p>
          <a:p>
            <a:pPr algn="just">
              <a:buNone/>
            </a:pPr>
            <a:r>
              <a:rPr lang="hu-HU" sz="2000" dirty="0" smtClean="0">
                <a:latin typeface="Times New Roman" pitchFamily="18" charset="0"/>
                <a:cs typeface="Times New Roman" pitchFamily="18" charset="0"/>
              </a:rPr>
              <a:t>	A pályakezdő fiatalok körében viszont előnyt jelent, ha munkahelyi gyakorlatukat segítő környezetben végzik.</a:t>
            </a:r>
          </a:p>
          <a:p>
            <a:pPr algn="just">
              <a:buNone/>
            </a:pPr>
            <a:r>
              <a:rPr lang="hu-HU" sz="2000" dirty="0" smtClean="0">
                <a:latin typeface="Times New Roman" pitchFamily="18" charset="0"/>
                <a:cs typeface="Times New Roman" pitchFamily="18" charset="0"/>
              </a:rPr>
              <a:t>	A nyugdíjasok számára a magány, passzivitás, a betegségek és elszegényedés elkerülését jelentheti az önkéntesség.</a:t>
            </a:r>
          </a:p>
          <a:p>
            <a:pPr algn="just">
              <a:buNone/>
            </a:pPr>
            <a:r>
              <a:rPr lang="hu-HU" sz="2000" dirty="0" smtClean="0">
                <a:latin typeface="Times New Roman" pitchFamily="18" charset="0"/>
                <a:cs typeface="Times New Roman" pitchFamily="18" charset="0"/>
              </a:rPr>
              <a:t>	Egyetemistáknak  tapasztalatszerzést, a nyugdíjasoknak feltöltődést jelenthet.</a:t>
            </a:r>
          </a:p>
          <a:p>
            <a:pPr algn="just">
              <a:buNone/>
            </a:pPr>
            <a:r>
              <a:rPr lang="hu-HU" sz="2000" dirty="0" smtClean="0">
                <a:latin typeface="Times New Roman" pitchFamily="18" charset="0"/>
                <a:cs typeface="Times New Roman" pitchFamily="18" charset="0"/>
              </a:rPr>
              <a:t>	</a:t>
            </a:r>
            <a:endParaRPr lang="hu-HU" sz="2000" dirty="0">
              <a:latin typeface="Times New Roman" pitchFamily="18" charset="0"/>
              <a:cs typeface="Times New Roman" pitchFamily="18" charset="0"/>
            </a:endParaRPr>
          </a:p>
        </p:txBody>
      </p:sp>
      <p:pic>
        <p:nvPicPr>
          <p:cNvPr id="4" name="Picture 2" descr="C:\Users\Egyesület01\Desktop\ANDI\Logók Svájci Civil\Széchenyi 2020.jpg"/>
          <p:cNvPicPr>
            <a:picLocks noChangeAspect="1" noChangeArrowheads="1"/>
          </p:cNvPicPr>
          <p:nvPr/>
        </p:nvPicPr>
        <p:blipFill>
          <a:blip r:embed="rId2"/>
          <a:srcRect/>
          <a:stretch>
            <a:fillRect/>
          </a:stretch>
        </p:blipFill>
        <p:spPr bwMode="auto">
          <a:xfrm>
            <a:off x="714348" y="214290"/>
            <a:ext cx="1143008" cy="1214446"/>
          </a:xfrm>
          <a:prstGeom prst="rect">
            <a:avLst/>
          </a:prstGeom>
          <a:noFill/>
        </p:spPr>
      </p:pic>
      <p:pic>
        <p:nvPicPr>
          <p:cNvPr id="5" name="Picture 3" descr="C:\Users\Egyesület01\Desktop\ANDI\Logók Svájci Civil\Svájci Hozájárulás.jpg"/>
          <p:cNvPicPr>
            <a:picLocks noChangeAspect="1" noChangeArrowheads="1"/>
          </p:cNvPicPr>
          <p:nvPr/>
        </p:nvPicPr>
        <p:blipFill>
          <a:blip r:embed="rId3"/>
          <a:srcRect/>
          <a:stretch>
            <a:fillRect/>
          </a:stretch>
        </p:blipFill>
        <p:spPr bwMode="auto">
          <a:xfrm>
            <a:off x="3714744" y="285728"/>
            <a:ext cx="5124452" cy="1071570"/>
          </a:xfrm>
          <a:prstGeom prst="rect">
            <a:avLst/>
          </a:prstGeom>
          <a:noFill/>
        </p:spPr>
      </p:pic>
      <p:pic>
        <p:nvPicPr>
          <p:cNvPr id="6" name="Picture 4" descr="C:\Users\Egyesület01\Desktop\ANDI\Logók Svájci Civil\Ökotárs Alapítvány.jpg"/>
          <p:cNvPicPr>
            <a:picLocks noChangeAspect="1" noChangeArrowheads="1"/>
          </p:cNvPicPr>
          <p:nvPr/>
        </p:nvPicPr>
        <p:blipFill>
          <a:blip r:embed="rId4"/>
          <a:srcRect/>
          <a:stretch>
            <a:fillRect/>
          </a:stretch>
        </p:blipFill>
        <p:spPr bwMode="auto">
          <a:xfrm>
            <a:off x="785786" y="5500702"/>
            <a:ext cx="785818" cy="833424"/>
          </a:xfrm>
          <a:prstGeom prst="rect">
            <a:avLst/>
          </a:prstGeom>
          <a:noFill/>
        </p:spPr>
      </p:pic>
      <p:pic>
        <p:nvPicPr>
          <p:cNvPr id="7" name="Picture 6" descr="C:\Users\Egyesület01\Desktop\ANDI\Logók Svájci Civil\Autonómia Alapítvány.jpg"/>
          <p:cNvPicPr>
            <a:picLocks noChangeAspect="1" noChangeArrowheads="1"/>
          </p:cNvPicPr>
          <p:nvPr/>
        </p:nvPicPr>
        <p:blipFill>
          <a:blip r:embed="rId5"/>
          <a:srcRect/>
          <a:stretch>
            <a:fillRect/>
          </a:stretch>
        </p:blipFill>
        <p:spPr bwMode="auto">
          <a:xfrm>
            <a:off x="2786050" y="5500702"/>
            <a:ext cx="809623" cy="872985"/>
          </a:xfrm>
          <a:prstGeom prst="rect">
            <a:avLst/>
          </a:prstGeom>
          <a:noFill/>
        </p:spPr>
      </p:pic>
      <p:pic>
        <p:nvPicPr>
          <p:cNvPr id="8" name="Picture 5" descr="C:\Users\Egyesület01\Desktop\ANDI\Logók Svájci Civil\Demnet.jpg"/>
          <p:cNvPicPr>
            <a:picLocks noChangeAspect="1" noChangeArrowheads="1"/>
          </p:cNvPicPr>
          <p:nvPr/>
        </p:nvPicPr>
        <p:blipFill>
          <a:blip r:embed="rId6"/>
          <a:srcRect/>
          <a:stretch>
            <a:fillRect/>
          </a:stretch>
        </p:blipFill>
        <p:spPr bwMode="auto">
          <a:xfrm>
            <a:off x="5072066" y="5500702"/>
            <a:ext cx="1334000" cy="923919"/>
          </a:xfrm>
          <a:prstGeom prst="rect">
            <a:avLst/>
          </a:prstGeom>
          <a:noFill/>
        </p:spPr>
      </p:pic>
      <p:pic>
        <p:nvPicPr>
          <p:cNvPr id="9" name="Picture 7" descr="C:\Users\Egyesület01\Desktop\ANDI\Logók Svájci Civil\Kárpátok Alapítvány.jpg"/>
          <p:cNvPicPr>
            <a:picLocks noChangeAspect="1" noChangeArrowheads="1"/>
          </p:cNvPicPr>
          <p:nvPr/>
        </p:nvPicPr>
        <p:blipFill>
          <a:blip r:embed="rId7"/>
          <a:srcRect/>
          <a:stretch>
            <a:fillRect/>
          </a:stretch>
        </p:blipFill>
        <p:spPr bwMode="auto">
          <a:xfrm>
            <a:off x="7215206" y="5357826"/>
            <a:ext cx="1361409" cy="89059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dirty="0"/>
          </a:p>
        </p:txBody>
      </p:sp>
      <p:sp>
        <p:nvSpPr>
          <p:cNvPr id="3" name="Tartalom helye 2"/>
          <p:cNvSpPr>
            <a:spLocks noGrp="1"/>
          </p:cNvSpPr>
          <p:nvPr>
            <p:ph idx="1"/>
          </p:nvPr>
        </p:nvSpPr>
        <p:spPr/>
        <p:txBody>
          <a:bodyPr/>
          <a:lstStyle/>
          <a:p>
            <a:pPr algn="just">
              <a:buNone/>
            </a:pPr>
            <a:r>
              <a:rPr lang="hu-HU" dirty="0" smtClean="0"/>
              <a:t>	</a:t>
            </a:r>
            <a:r>
              <a:rPr lang="hu-HU" sz="2000" dirty="0" smtClean="0">
                <a:latin typeface="Times New Roman" pitchFamily="18" charset="0"/>
                <a:cs typeface="Times New Roman" pitchFamily="18" charset="0"/>
              </a:rPr>
              <a:t>Új típusú önkéntesség: tudás megszerzése, szabadidő hasznos eltöltése, önismeret fejlesztésére szolgáló tevékenység</a:t>
            </a:r>
          </a:p>
          <a:p>
            <a:pPr algn="just">
              <a:buNone/>
            </a:pPr>
            <a:r>
              <a:rPr lang="hu-HU" sz="2000" dirty="0" smtClean="0">
                <a:latin typeface="Times New Roman" pitchFamily="18" charset="0"/>
                <a:cs typeface="Times New Roman" pitchFamily="18" charset="0"/>
              </a:rPr>
              <a:t>	Régi típusú önkéntesség: hagyományos polgári értékekhez, vallásos háttérhez köthetők.</a:t>
            </a:r>
          </a:p>
          <a:p>
            <a:pPr algn="just">
              <a:buNone/>
            </a:pPr>
            <a:r>
              <a:rPr lang="hu-HU" sz="2000" dirty="0" smtClean="0">
                <a:latin typeface="Times New Roman" pitchFamily="18" charset="0"/>
                <a:cs typeface="Times New Roman" pitchFamily="18" charset="0"/>
              </a:rPr>
              <a:t>	Az önkéntességet nehéz kategorizálni, eléggé sokszínű tevékenység.</a:t>
            </a:r>
          </a:p>
          <a:p>
            <a:pPr algn="just">
              <a:buNone/>
            </a:pPr>
            <a:r>
              <a:rPr lang="hu-HU" sz="2000" dirty="0" smtClean="0">
                <a:latin typeface="Times New Roman" pitchFamily="18" charset="0"/>
                <a:cs typeface="Times New Roman" pitchFamily="18" charset="0"/>
              </a:rPr>
              <a:t>	Az önkéntes tevékenység egy lehetőség arra, hogy bármilyen nemzetiségű, vallású, társadalmi-gazdasági hátterű és korú ember hozzájárulhasson a pozitív változáshoz. </a:t>
            </a:r>
          </a:p>
          <a:p>
            <a:pPr algn="just">
              <a:buNone/>
            </a:pPr>
            <a:r>
              <a:rPr lang="hu-HU" sz="2000" dirty="0" smtClean="0">
                <a:latin typeface="Times New Roman" pitchFamily="18" charset="0"/>
                <a:cs typeface="Times New Roman" pitchFamily="18" charset="0"/>
              </a:rPr>
              <a:t>	Az önkéntes tevékenység hasznos lehet abból a szempontból, hogy az emberek gyakorlatot szereznek a kommunikáció és szervezés területén, kiszélesítik ismertségi körüket, folyamatos tanulási lehetőséget biztosít.</a:t>
            </a:r>
            <a:endParaRPr lang="hu-HU" sz="2000" dirty="0">
              <a:latin typeface="Times New Roman" pitchFamily="18" charset="0"/>
              <a:cs typeface="Times New Roman" pitchFamily="18" charset="0"/>
            </a:endParaRPr>
          </a:p>
        </p:txBody>
      </p:sp>
      <p:pic>
        <p:nvPicPr>
          <p:cNvPr id="4" name="Picture 2" descr="C:\Users\Egyesület01\Desktop\ANDI\Logók Svájci Civil\Széchenyi 2020.jpg"/>
          <p:cNvPicPr>
            <a:picLocks noChangeAspect="1" noChangeArrowheads="1"/>
          </p:cNvPicPr>
          <p:nvPr/>
        </p:nvPicPr>
        <p:blipFill>
          <a:blip r:embed="rId2"/>
          <a:srcRect/>
          <a:stretch>
            <a:fillRect/>
          </a:stretch>
        </p:blipFill>
        <p:spPr bwMode="auto">
          <a:xfrm>
            <a:off x="714348" y="214290"/>
            <a:ext cx="1143008" cy="1214446"/>
          </a:xfrm>
          <a:prstGeom prst="rect">
            <a:avLst/>
          </a:prstGeom>
          <a:noFill/>
        </p:spPr>
      </p:pic>
      <p:pic>
        <p:nvPicPr>
          <p:cNvPr id="5" name="Picture 3" descr="C:\Users\Egyesület01\Desktop\ANDI\Logók Svájci Civil\Svájci Hozájárulás.jpg"/>
          <p:cNvPicPr>
            <a:picLocks noChangeAspect="1" noChangeArrowheads="1"/>
          </p:cNvPicPr>
          <p:nvPr/>
        </p:nvPicPr>
        <p:blipFill>
          <a:blip r:embed="rId3"/>
          <a:srcRect/>
          <a:stretch>
            <a:fillRect/>
          </a:stretch>
        </p:blipFill>
        <p:spPr bwMode="auto">
          <a:xfrm>
            <a:off x="3714744" y="285728"/>
            <a:ext cx="5124452" cy="1071570"/>
          </a:xfrm>
          <a:prstGeom prst="rect">
            <a:avLst/>
          </a:prstGeom>
          <a:noFill/>
        </p:spPr>
      </p:pic>
      <p:pic>
        <p:nvPicPr>
          <p:cNvPr id="6" name="Picture 4" descr="C:\Users\Egyesület01\Desktop\ANDI\Logók Svájci Civil\Ökotárs Alapítvány.jpg"/>
          <p:cNvPicPr>
            <a:picLocks noChangeAspect="1" noChangeArrowheads="1"/>
          </p:cNvPicPr>
          <p:nvPr/>
        </p:nvPicPr>
        <p:blipFill>
          <a:blip r:embed="rId4"/>
          <a:srcRect/>
          <a:stretch>
            <a:fillRect/>
          </a:stretch>
        </p:blipFill>
        <p:spPr bwMode="auto">
          <a:xfrm>
            <a:off x="785786" y="5500702"/>
            <a:ext cx="785818" cy="833424"/>
          </a:xfrm>
          <a:prstGeom prst="rect">
            <a:avLst/>
          </a:prstGeom>
          <a:noFill/>
        </p:spPr>
      </p:pic>
      <p:pic>
        <p:nvPicPr>
          <p:cNvPr id="7" name="Picture 6" descr="C:\Users\Egyesület01\Desktop\ANDI\Logók Svájci Civil\Autonómia Alapítvány.jpg"/>
          <p:cNvPicPr>
            <a:picLocks noChangeAspect="1" noChangeArrowheads="1"/>
          </p:cNvPicPr>
          <p:nvPr/>
        </p:nvPicPr>
        <p:blipFill>
          <a:blip r:embed="rId5"/>
          <a:srcRect/>
          <a:stretch>
            <a:fillRect/>
          </a:stretch>
        </p:blipFill>
        <p:spPr bwMode="auto">
          <a:xfrm>
            <a:off x="2786050" y="5500702"/>
            <a:ext cx="809623" cy="872985"/>
          </a:xfrm>
          <a:prstGeom prst="rect">
            <a:avLst/>
          </a:prstGeom>
          <a:noFill/>
        </p:spPr>
      </p:pic>
      <p:pic>
        <p:nvPicPr>
          <p:cNvPr id="8" name="Picture 5" descr="C:\Users\Egyesület01\Desktop\ANDI\Logók Svájci Civil\Demnet.jpg"/>
          <p:cNvPicPr>
            <a:picLocks noChangeAspect="1" noChangeArrowheads="1"/>
          </p:cNvPicPr>
          <p:nvPr/>
        </p:nvPicPr>
        <p:blipFill>
          <a:blip r:embed="rId6"/>
          <a:srcRect/>
          <a:stretch>
            <a:fillRect/>
          </a:stretch>
        </p:blipFill>
        <p:spPr bwMode="auto">
          <a:xfrm>
            <a:off x="5072066" y="5500702"/>
            <a:ext cx="1334000" cy="923919"/>
          </a:xfrm>
          <a:prstGeom prst="rect">
            <a:avLst/>
          </a:prstGeom>
          <a:noFill/>
        </p:spPr>
      </p:pic>
      <p:pic>
        <p:nvPicPr>
          <p:cNvPr id="9" name="Picture 7" descr="C:\Users\Egyesület01\Desktop\ANDI\Logók Svájci Civil\Kárpátok Alapítvány.jpg"/>
          <p:cNvPicPr>
            <a:picLocks noChangeAspect="1" noChangeArrowheads="1"/>
          </p:cNvPicPr>
          <p:nvPr/>
        </p:nvPicPr>
        <p:blipFill>
          <a:blip r:embed="rId7"/>
          <a:srcRect/>
          <a:stretch>
            <a:fillRect/>
          </a:stretch>
        </p:blipFill>
        <p:spPr bwMode="auto">
          <a:xfrm>
            <a:off x="7215206" y="5357826"/>
            <a:ext cx="1361409" cy="89059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dirty="0"/>
          </a:p>
        </p:txBody>
      </p:sp>
      <p:sp>
        <p:nvSpPr>
          <p:cNvPr id="3" name="Tartalom helye 2"/>
          <p:cNvSpPr>
            <a:spLocks noGrp="1"/>
          </p:cNvSpPr>
          <p:nvPr>
            <p:ph idx="1"/>
          </p:nvPr>
        </p:nvSpPr>
        <p:spPr/>
        <p:txBody>
          <a:bodyPr/>
          <a:lstStyle/>
          <a:p>
            <a:pPr algn="just">
              <a:buNone/>
            </a:pPr>
            <a:r>
              <a:rPr lang="hu-HU" sz="2000" dirty="0" smtClean="0">
                <a:latin typeface="Times New Roman" pitchFamily="18" charset="0"/>
                <a:cs typeface="Times New Roman" pitchFamily="18" charset="0"/>
              </a:rPr>
              <a:t>	Gyakran ennek köszönhetően jutnak később fizetett munkalehetőséghez. </a:t>
            </a:r>
          </a:p>
          <a:p>
            <a:pPr algn="just">
              <a:buNone/>
            </a:pPr>
            <a:r>
              <a:rPr lang="hu-HU" sz="2000" dirty="0" smtClean="0">
                <a:latin typeface="Times New Roman" pitchFamily="18" charset="0"/>
                <a:cs typeface="Times New Roman" pitchFamily="18" charset="0"/>
              </a:rPr>
              <a:t>	Számos formája létezik az önkéntes munkáknak, ilyen lehet az adminisztrációs munka, illetve gyermekek táboroztatása is. Van kulturális, egészségügyi, állatvédelmi területeken végezhető tevékenység. Ezeken belül vannak szaktudást igénylő munkák, valamint olyanok, ahol elegendő az elköteleződés.</a:t>
            </a:r>
          </a:p>
          <a:p>
            <a:pPr algn="just">
              <a:buNone/>
            </a:pPr>
            <a:r>
              <a:rPr lang="hu-HU" sz="2000" dirty="0" smtClean="0">
                <a:latin typeface="Times New Roman" pitchFamily="18" charset="0"/>
                <a:cs typeface="Times New Roman" pitchFamily="18" charset="0"/>
              </a:rPr>
              <a:t>	Vannak olyan alapítványok, szervezetek amelyek célja, hogy az önkéntesek munkáját segítség információkkal, tanácsadással és képzésekkel. Emellett célkitűzésük az, hogy az önkéntesség fontosságát terjesszék, illetve intézményekkel, vállalkozásokkal közreműködve konkrét programokat szervezzenek.</a:t>
            </a:r>
          </a:p>
          <a:p>
            <a:pPr>
              <a:buNone/>
            </a:pPr>
            <a:endParaRPr lang="hu-HU" dirty="0"/>
          </a:p>
        </p:txBody>
      </p:sp>
      <p:pic>
        <p:nvPicPr>
          <p:cNvPr id="4" name="Picture 2" descr="C:\Users\Egyesület01\Desktop\ANDI\Logók Svájci Civil\Széchenyi 2020.jpg"/>
          <p:cNvPicPr>
            <a:picLocks noChangeAspect="1" noChangeArrowheads="1"/>
          </p:cNvPicPr>
          <p:nvPr/>
        </p:nvPicPr>
        <p:blipFill>
          <a:blip r:embed="rId2"/>
          <a:srcRect/>
          <a:stretch>
            <a:fillRect/>
          </a:stretch>
        </p:blipFill>
        <p:spPr bwMode="auto">
          <a:xfrm>
            <a:off x="714348" y="214290"/>
            <a:ext cx="1143008" cy="1214446"/>
          </a:xfrm>
          <a:prstGeom prst="rect">
            <a:avLst/>
          </a:prstGeom>
          <a:noFill/>
        </p:spPr>
      </p:pic>
      <p:pic>
        <p:nvPicPr>
          <p:cNvPr id="5" name="Picture 3" descr="C:\Users\Egyesület01\Desktop\ANDI\Logók Svájci Civil\Svájci Hozájárulás.jpg"/>
          <p:cNvPicPr>
            <a:picLocks noChangeAspect="1" noChangeArrowheads="1"/>
          </p:cNvPicPr>
          <p:nvPr/>
        </p:nvPicPr>
        <p:blipFill>
          <a:blip r:embed="rId3"/>
          <a:srcRect/>
          <a:stretch>
            <a:fillRect/>
          </a:stretch>
        </p:blipFill>
        <p:spPr bwMode="auto">
          <a:xfrm>
            <a:off x="3714744" y="285728"/>
            <a:ext cx="5124452" cy="1071570"/>
          </a:xfrm>
          <a:prstGeom prst="rect">
            <a:avLst/>
          </a:prstGeom>
          <a:noFill/>
        </p:spPr>
      </p:pic>
      <p:pic>
        <p:nvPicPr>
          <p:cNvPr id="6" name="Picture 4" descr="C:\Users\Egyesület01\Desktop\ANDI\Logók Svájci Civil\Ökotárs Alapítvány.jpg"/>
          <p:cNvPicPr>
            <a:picLocks noChangeAspect="1" noChangeArrowheads="1"/>
          </p:cNvPicPr>
          <p:nvPr/>
        </p:nvPicPr>
        <p:blipFill>
          <a:blip r:embed="rId4"/>
          <a:srcRect/>
          <a:stretch>
            <a:fillRect/>
          </a:stretch>
        </p:blipFill>
        <p:spPr bwMode="auto">
          <a:xfrm>
            <a:off x="785786" y="5500702"/>
            <a:ext cx="785818" cy="833424"/>
          </a:xfrm>
          <a:prstGeom prst="rect">
            <a:avLst/>
          </a:prstGeom>
          <a:noFill/>
        </p:spPr>
      </p:pic>
      <p:pic>
        <p:nvPicPr>
          <p:cNvPr id="7" name="Picture 6" descr="C:\Users\Egyesület01\Desktop\ANDI\Logók Svájci Civil\Autonómia Alapítvány.jpg"/>
          <p:cNvPicPr>
            <a:picLocks noChangeAspect="1" noChangeArrowheads="1"/>
          </p:cNvPicPr>
          <p:nvPr/>
        </p:nvPicPr>
        <p:blipFill>
          <a:blip r:embed="rId5"/>
          <a:srcRect/>
          <a:stretch>
            <a:fillRect/>
          </a:stretch>
        </p:blipFill>
        <p:spPr bwMode="auto">
          <a:xfrm>
            <a:off x="2786050" y="5500702"/>
            <a:ext cx="809623" cy="872985"/>
          </a:xfrm>
          <a:prstGeom prst="rect">
            <a:avLst/>
          </a:prstGeom>
          <a:noFill/>
        </p:spPr>
      </p:pic>
      <p:pic>
        <p:nvPicPr>
          <p:cNvPr id="8" name="Picture 5" descr="C:\Users\Egyesület01\Desktop\ANDI\Logók Svájci Civil\Demnet.jpg"/>
          <p:cNvPicPr>
            <a:picLocks noChangeAspect="1" noChangeArrowheads="1"/>
          </p:cNvPicPr>
          <p:nvPr/>
        </p:nvPicPr>
        <p:blipFill>
          <a:blip r:embed="rId6"/>
          <a:srcRect/>
          <a:stretch>
            <a:fillRect/>
          </a:stretch>
        </p:blipFill>
        <p:spPr bwMode="auto">
          <a:xfrm>
            <a:off x="5072066" y="5500702"/>
            <a:ext cx="1334000" cy="923919"/>
          </a:xfrm>
          <a:prstGeom prst="rect">
            <a:avLst/>
          </a:prstGeom>
          <a:noFill/>
        </p:spPr>
      </p:pic>
      <p:pic>
        <p:nvPicPr>
          <p:cNvPr id="9" name="Picture 7" descr="C:\Users\Egyesület01\Desktop\ANDI\Logók Svájci Civil\Kárpátok Alapítvány.jpg"/>
          <p:cNvPicPr>
            <a:picLocks noChangeAspect="1" noChangeArrowheads="1"/>
          </p:cNvPicPr>
          <p:nvPr/>
        </p:nvPicPr>
        <p:blipFill>
          <a:blip r:embed="rId7"/>
          <a:srcRect/>
          <a:stretch>
            <a:fillRect/>
          </a:stretch>
        </p:blipFill>
        <p:spPr bwMode="auto">
          <a:xfrm>
            <a:off x="7215206" y="5357826"/>
            <a:ext cx="1361409" cy="89059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dirty="0"/>
          </a:p>
        </p:txBody>
      </p:sp>
      <p:sp>
        <p:nvSpPr>
          <p:cNvPr id="3" name="Tartalom helye 2"/>
          <p:cNvSpPr>
            <a:spLocks noGrp="1"/>
          </p:cNvSpPr>
          <p:nvPr>
            <p:ph idx="1"/>
          </p:nvPr>
        </p:nvSpPr>
        <p:spPr/>
        <p:txBody>
          <a:bodyPr/>
          <a:lstStyle/>
          <a:p>
            <a:pPr algn="just">
              <a:buNone/>
            </a:pPr>
            <a:r>
              <a:rPr lang="hu-HU" dirty="0" smtClean="0"/>
              <a:t>	</a:t>
            </a:r>
            <a:r>
              <a:rPr lang="hu-HU" sz="2000" dirty="0" smtClean="0">
                <a:latin typeface="Times New Roman" pitchFamily="18" charset="0"/>
                <a:cs typeface="Times New Roman" pitchFamily="18" charset="0"/>
              </a:rPr>
              <a:t>Az önkéntesek kiválasztása hasonlóan folyik, mint a normál munkakereső kiválasztása. Felvételi elbeszélgetés történik, ahol a munkavállaló motivációjára, talpraesettségére, lelkesedésére kíváncsiak a munkaadók.</a:t>
            </a:r>
          </a:p>
          <a:p>
            <a:pPr algn="just">
              <a:buNone/>
            </a:pPr>
            <a:r>
              <a:rPr lang="hu-HU" sz="2000" dirty="0" smtClean="0">
                <a:latin typeface="Times New Roman" pitchFamily="18" charset="0"/>
                <a:cs typeface="Times New Roman" pitchFamily="18" charset="0"/>
              </a:rPr>
              <a:t>	Érdemes alaposan utána érdeklődni a feltételeknek, mert vannak olyan szervezetek, amelyek nem tartják magukat a megállapodáshoz.</a:t>
            </a:r>
          </a:p>
          <a:p>
            <a:pPr algn="just">
              <a:buNone/>
            </a:pPr>
            <a:r>
              <a:rPr lang="hu-HU" sz="2000" dirty="0" smtClean="0">
                <a:latin typeface="Times New Roman" pitchFamily="18" charset="0"/>
                <a:cs typeface="Times New Roman" pitchFamily="18" charset="0"/>
              </a:rPr>
              <a:t>	Önkéntes tevékenységre ajánlatot találni lehetséges:</a:t>
            </a:r>
          </a:p>
          <a:p>
            <a:pPr algn="just"/>
            <a:r>
              <a:rPr lang="hu-HU" sz="2000" dirty="0" smtClean="0">
                <a:latin typeface="Times New Roman" pitchFamily="18" charset="0"/>
                <a:cs typeface="Times New Roman" pitchFamily="18" charset="0"/>
              </a:rPr>
              <a:t>	Önkéntes Központi Alapítvány honlapján</a:t>
            </a:r>
          </a:p>
          <a:p>
            <a:pPr algn="just"/>
            <a:r>
              <a:rPr lang="hu-HU" sz="2000" dirty="0" smtClean="0">
                <a:latin typeface="Times New Roman" pitchFamily="18" charset="0"/>
                <a:cs typeface="Times New Roman" pitchFamily="18" charset="0"/>
              </a:rPr>
              <a:t>	Mobilitás Országos Ifjúsági Szolgálat honlapján</a:t>
            </a:r>
          </a:p>
          <a:p>
            <a:pPr algn="just"/>
            <a:r>
              <a:rPr lang="hu-HU" sz="2000" dirty="0" smtClean="0">
                <a:latin typeface="Times New Roman" pitchFamily="18" charset="0"/>
                <a:cs typeface="Times New Roman" pitchFamily="18" charset="0"/>
              </a:rPr>
              <a:t>	Európai Önkéntes Központ honlapján </a:t>
            </a:r>
          </a:p>
          <a:p>
            <a:pPr algn="just">
              <a:buNone/>
            </a:pPr>
            <a:r>
              <a:rPr lang="hu-HU" sz="2000" dirty="0" smtClean="0">
                <a:latin typeface="Times New Roman" pitchFamily="18" charset="0"/>
                <a:cs typeface="Times New Roman" pitchFamily="18" charset="0"/>
              </a:rPr>
              <a:t>	</a:t>
            </a:r>
            <a:endParaRPr lang="hu-HU" sz="2000" dirty="0">
              <a:latin typeface="Times New Roman" pitchFamily="18" charset="0"/>
              <a:cs typeface="Times New Roman" pitchFamily="18" charset="0"/>
            </a:endParaRPr>
          </a:p>
        </p:txBody>
      </p:sp>
      <p:pic>
        <p:nvPicPr>
          <p:cNvPr id="4" name="Picture 2" descr="C:\Users\Egyesület01\Desktop\ANDI\Logók Svájci Civil\Széchenyi 2020.jpg"/>
          <p:cNvPicPr>
            <a:picLocks noChangeAspect="1" noChangeArrowheads="1"/>
          </p:cNvPicPr>
          <p:nvPr/>
        </p:nvPicPr>
        <p:blipFill>
          <a:blip r:embed="rId2"/>
          <a:srcRect/>
          <a:stretch>
            <a:fillRect/>
          </a:stretch>
        </p:blipFill>
        <p:spPr bwMode="auto">
          <a:xfrm>
            <a:off x="714348" y="214290"/>
            <a:ext cx="1143008" cy="1214446"/>
          </a:xfrm>
          <a:prstGeom prst="rect">
            <a:avLst/>
          </a:prstGeom>
          <a:noFill/>
        </p:spPr>
      </p:pic>
      <p:pic>
        <p:nvPicPr>
          <p:cNvPr id="5" name="Picture 3" descr="C:\Users\Egyesület01\Desktop\ANDI\Logók Svájci Civil\Svájci Hozájárulás.jpg"/>
          <p:cNvPicPr>
            <a:picLocks noChangeAspect="1" noChangeArrowheads="1"/>
          </p:cNvPicPr>
          <p:nvPr/>
        </p:nvPicPr>
        <p:blipFill>
          <a:blip r:embed="rId3"/>
          <a:srcRect/>
          <a:stretch>
            <a:fillRect/>
          </a:stretch>
        </p:blipFill>
        <p:spPr bwMode="auto">
          <a:xfrm>
            <a:off x="3714744" y="285728"/>
            <a:ext cx="5124452" cy="1071570"/>
          </a:xfrm>
          <a:prstGeom prst="rect">
            <a:avLst/>
          </a:prstGeom>
          <a:noFill/>
        </p:spPr>
      </p:pic>
      <p:pic>
        <p:nvPicPr>
          <p:cNvPr id="6" name="Picture 4" descr="C:\Users\Egyesület01\Desktop\ANDI\Logók Svájci Civil\Ökotárs Alapítvány.jpg"/>
          <p:cNvPicPr>
            <a:picLocks noChangeAspect="1" noChangeArrowheads="1"/>
          </p:cNvPicPr>
          <p:nvPr/>
        </p:nvPicPr>
        <p:blipFill>
          <a:blip r:embed="rId4"/>
          <a:srcRect/>
          <a:stretch>
            <a:fillRect/>
          </a:stretch>
        </p:blipFill>
        <p:spPr bwMode="auto">
          <a:xfrm>
            <a:off x="785786" y="5500702"/>
            <a:ext cx="785818" cy="833424"/>
          </a:xfrm>
          <a:prstGeom prst="rect">
            <a:avLst/>
          </a:prstGeom>
          <a:noFill/>
        </p:spPr>
      </p:pic>
      <p:pic>
        <p:nvPicPr>
          <p:cNvPr id="7" name="Picture 6" descr="C:\Users\Egyesület01\Desktop\ANDI\Logók Svájci Civil\Autonómia Alapítvány.jpg"/>
          <p:cNvPicPr>
            <a:picLocks noChangeAspect="1" noChangeArrowheads="1"/>
          </p:cNvPicPr>
          <p:nvPr/>
        </p:nvPicPr>
        <p:blipFill>
          <a:blip r:embed="rId5"/>
          <a:srcRect/>
          <a:stretch>
            <a:fillRect/>
          </a:stretch>
        </p:blipFill>
        <p:spPr bwMode="auto">
          <a:xfrm>
            <a:off x="2786050" y="5500702"/>
            <a:ext cx="809623" cy="872985"/>
          </a:xfrm>
          <a:prstGeom prst="rect">
            <a:avLst/>
          </a:prstGeom>
          <a:noFill/>
        </p:spPr>
      </p:pic>
      <p:pic>
        <p:nvPicPr>
          <p:cNvPr id="8" name="Picture 5" descr="C:\Users\Egyesület01\Desktop\ANDI\Logók Svájci Civil\Demnet.jpg"/>
          <p:cNvPicPr>
            <a:picLocks noChangeAspect="1" noChangeArrowheads="1"/>
          </p:cNvPicPr>
          <p:nvPr/>
        </p:nvPicPr>
        <p:blipFill>
          <a:blip r:embed="rId6"/>
          <a:srcRect/>
          <a:stretch>
            <a:fillRect/>
          </a:stretch>
        </p:blipFill>
        <p:spPr bwMode="auto">
          <a:xfrm>
            <a:off x="5072066" y="5500702"/>
            <a:ext cx="1334000" cy="923919"/>
          </a:xfrm>
          <a:prstGeom prst="rect">
            <a:avLst/>
          </a:prstGeom>
          <a:noFill/>
        </p:spPr>
      </p:pic>
      <p:pic>
        <p:nvPicPr>
          <p:cNvPr id="9" name="Picture 7" descr="C:\Users\Egyesület01\Desktop\ANDI\Logók Svájci Civil\Kárpátok Alapítvány.jpg"/>
          <p:cNvPicPr>
            <a:picLocks noChangeAspect="1" noChangeArrowheads="1"/>
          </p:cNvPicPr>
          <p:nvPr/>
        </p:nvPicPr>
        <p:blipFill>
          <a:blip r:embed="rId7"/>
          <a:srcRect/>
          <a:stretch>
            <a:fillRect/>
          </a:stretch>
        </p:blipFill>
        <p:spPr bwMode="auto">
          <a:xfrm>
            <a:off x="7215206" y="5357826"/>
            <a:ext cx="1361409" cy="89059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dirty="0"/>
          </a:p>
        </p:txBody>
      </p:sp>
      <p:sp>
        <p:nvSpPr>
          <p:cNvPr id="3" name="Tartalom helye 2"/>
          <p:cNvSpPr>
            <a:spLocks noGrp="1"/>
          </p:cNvSpPr>
          <p:nvPr>
            <p:ph idx="1"/>
          </p:nvPr>
        </p:nvSpPr>
        <p:spPr/>
        <p:txBody>
          <a:bodyPr/>
          <a:lstStyle/>
          <a:p>
            <a:pPr algn="just">
              <a:buNone/>
            </a:pPr>
            <a:r>
              <a:rPr lang="hu-HU" dirty="0" smtClean="0"/>
              <a:t>	</a:t>
            </a:r>
            <a:r>
              <a:rPr lang="hu-HU" sz="2000" dirty="0" smtClean="0">
                <a:latin typeface="Times New Roman" pitchFamily="18" charset="0"/>
                <a:cs typeface="Times New Roman" pitchFamily="18" charset="0"/>
              </a:rPr>
              <a:t>Ha valaki hosszabb időt szeretne külföldön tölteni, de nem akarja hogy ez anyagilag is megterhelő legyen, akkor az ösztöndíj és a külföldi munka mellett, az önkéntesség a harmadik lehetőség. Létezik olyan szervezet, amelynek célja, hogy minél több fiatal vegyen részt efféle tevékenységben. Ez alatt az idő alatt a fiatalok részt vehetnek a kiválasztott projekt megtervezésében, megvalósításában, és lehetőségük nyílik egy másik ország és kultúra megismerésére, ezáltal saját személyiségük fejlesztésére is.</a:t>
            </a:r>
          </a:p>
          <a:p>
            <a:pPr algn="just">
              <a:buNone/>
            </a:pPr>
            <a:r>
              <a:rPr lang="hu-HU" sz="2000" dirty="0" smtClean="0">
                <a:latin typeface="Times New Roman" pitchFamily="18" charset="0"/>
                <a:cs typeface="Times New Roman" pitchFamily="18" charset="0"/>
              </a:rPr>
              <a:t>	A külföldön töltött idő alatt a fiatal kénytelen gyorsan felnőni. Kialakul a jó kommunikációs készség, problémamegoldó készség, rugalmasság és alkalmazkodó készség.</a:t>
            </a:r>
            <a:endParaRPr lang="hu-HU" sz="2000" dirty="0">
              <a:latin typeface="Times New Roman" pitchFamily="18" charset="0"/>
              <a:cs typeface="Times New Roman" pitchFamily="18" charset="0"/>
            </a:endParaRPr>
          </a:p>
        </p:txBody>
      </p:sp>
      <p:pic>
        <p:nvPicPr>
          <p:cNvPr id="4" name="Picture 2" descr="C:\Users\Egyesület01\Desktop\ANDI\Logók Svájci Civil\Széchenyi 2020.jpg"/>
          <p:cNvPicPr>
            <a:picLocks noChangeAspect="1" noChangeArrowheads="1"/>
          </p:cNvPicPr>
          <p:nvPr/>
        </p:nvPicPr>
        <p:blipFill>
          <a:blip r:embed="rId2"/>
          <a:srcRect/>
          <a:stretch>
            <a:fillRect/>
          </a:stretch>
        </p:blipFill>
        <p:spPr bwMode="auto">
          <a:xfrm>
            <a:off x="714348" y="214290"/>
            <a:ext cx="1143008" cy="1214446"/>
          </a:xfrm>
          <a:prstGeom prst="rect">
            <a:avLst/>
          </a:prstGeom>
          <a:noFill/>
        </p:spPr>
      </p:pic>
      <p:pic>
        <p:nvPicPr>
          <p:cNvPr id="5" name="Picture 3" descr="C:\Users\Egyesület01\Desktop\ANDI\Logók Svájci Civil\Svájci Hozájárulás.jpg"/>
          <p:cNvPicPr>
            <a:picLocks noChangeAspect="1" noChangeArrowheads="1"/>
          </p:cNvPicPr>
          <p:nvPr/>
        </p:nvPicPr>
        <p:blipFill>
          <a:blip r:embed="rId3"/>
          <a:srcRect/>
          <a:stretch>
            <a:fillRect/>
          </a:stretch>
        </p:blipFill>
        <p:spPr bwMode="auto">
          <a:xfrm>
            <a:off x="3714744" y="285728"/>
            <a:ext cx="5124452" cy="1071570"/>
          </a:xfrm>
          <a:prstGeom prst="rect">
            <a:avLst/>
          </a:prstGeom>
          <a:noFill/>
        </p:spPr>
      </p:pic>
      <p:pic>
        <p:nvPicPr>
          <p:cNvPr id="6" name="Picture 4" descr="C:\Users\Egyesület01\Desktop\ANDI\Logók Svájci Civil\Ökotárs Alapítvány.jpg"/>
          <p:cNvPicPr>
            <a:picLocks noChangeAspect="1" noChangeArrowheads="1"/>
          </p:cNvPicPr>
          <p:nvPr/>
        </p:nvPicPr>
        <p:blipFill>
          <a:blip r:embed="rId4"/>
          <a:srcRect/>
          <a:stretch>
            <a:fillRect/>
          </a:stretch>
        </p:blipFill>
        <p:spPr bwMode="auto">
          <a:xfrm>
            <a:off x="785786" y="5500702"/>
            <a:ext cx="785818" cy="833424"/>
          </a:xfrm>
          <a:prstGeom prst="rect">
            <a:avLst/>
          </a:prstGeom>
          <a:noFill/>
        </p:spPr>
      </p:pic>
      <p:pic>
        <p:nvPicPr>
          <p:cNvPr id="7" name="Picture 6" descr="C:\Users\Egyesület01\Desktop\ANDI\Logók Svájci Civil\Autonómia Alapítvány.jpg"/>
          <p:cNvPicPr>
            <a:picLocks noChangeAspect="1" noChangeArrowheads="1"/>
          </p:cNvPicPr>
          <p:nvPr/>
        </p:nvPicPr>
        <p:blipFill>
          <a:blip r:embed="rId5"/>
          <a:srcRect/>
          <a:stretch>
            <a:fillRect/>
          </a:stretch>
        </p:blipFill>
        <p:spPr bwMode="auto">
          <a:xfrm>
            <a:off x="2786050" y="5500702"/>
            <a:ext cx="809623" cy="872985"/>
          </a:xfrm>
          <a:prstGeom prst="rect">
            <a:avLst/>
          </a:prstGeom>
          <a:noFill/>
        </p:spPr>
      </p:pic>
      <p:pic>
        <p:nvPicPr>
          <p:cNvPr id="8" name="Picture 5" descr="C:\Users\Egyesület01\Desktop\ANDI\Logók Svájci Civil\Demnet.jpg"/>
          <p:cNvPicPr>
            <a:picLocks noChangeAspect="1" noChangeArrowheads="1"/>
          </p:cNvPicPr>
          <p:nvPr/>
        </p:nvPicPr>
        <p:blipFill>
          <a:blip r:embed="rId6"/>
          <a:srcRect/>
          <a:stretch>
            <a:fillRect/>
          </a:stretch>
        </p:blipFill>
        <p:spPr bwMode="auto">
          <a:xfrm>
            <a:off x="5072066" y="5500702"/>
            <a:ext cx="1334000" cy="923919"/>
          </a:xfrm>
          <a:prstGeom prst="rect">
            <a:avLst/>
          </a:prstGeom>
          <a:noFill/>
        </p:spPr>
      </p:pic>
      <p:pic>
        <p:nvPicPr>
          <p:cNvPr id="9" name="Picture 7" descr="C:\Users\Egyesület01\Desktop\ANDI\Logók Svájci Civil\Kárpátok Alapítvány.jpg"/>
          <p:cNvPicPr>
            <a:picLocks noChangeAspect="1" noChangeArrowheads="1"/>
          </p:cNvPicPr>
          <p:nvPr/>
        </p:nvPicPr>
        <p:blipFill>
          <a:blip r:embed="rId7"/>
          <a:srcRect/>
          <a:stretch>
            <a:fillRect/>
          </a:stretch>
        </p:blipFill>
        <p:spPr bwMode="auto">
          <a:xfrm>
            <a:off x="7215206" y="5357826"/>
            <a:ext cx="1361409" cy="89059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dirty="0"/>
          </a:p>
        </p:txBody>
      </p:sp>
      <p:sp>
        <p:nvSpPr>
          <p:cNvPr id="3" name="Tartalom helye 2"/>
          <p:cNvSpPr>
            <a:spLocks noGrp="1"/>
          </p:cNvSpPr>
          <p:nvPr>
            <p:ph idx="1"/>
          </p:nvPr>
        </p:nvSpPr>
        <p:spPr/>
        <p:txBody>
          <a:bodyPr/>
          <a:lstStyle/>
          <a:p>
            <a:pPr algn="just">
              <a:buNone/>
            </a:pPr>
            <a:r>
              <a:rPr lang="hu-HU" dirty="0" smtClean="0"/>
              <a:t>	</a:t>
            </a:r>
            <a:r>
              <a:rPr lang="hu-HU" sz="2000" dirty="0" smtClean="0">
                <a:latin typeface="Times New Roman" pitchFamily="18" charset="0"/>
                <a:cs typeface="Times New Roman" pitchFamily="18" charset="0"/>
              </a:rPr>
              <a:t>Magyarországon is egyre népszerűbb az önkéntes munka, legtöbben fiatalok azok, akik elsősorban a szociális, környezetvédelmi területen vállalnak munkát alkalmi jelleggel, akár évente többször is.</a:t>
            </a:r>
          </a:p>
          <a:p>
            <a:pPr algn="just">
              <a:buNone/>
            </a:pPr>
            <a:r>
              <a:rPr lang="hu-HU" sz="2000" dirty="0" smtClean="0">
                <a:latin typeface="Times New Roman" pitchFamily="18" charset="0"/>
                <a:cs typeface="Times New Roman" pitchFamily="18" charset="0"/>
              </a:rPr>
              <a:t>	Nagyon fontos, hogy egy társadalom tagjai milyen mértékben képesek önkéntes tevékenységükkel hozzájárulni mások jobb életéhez, milyen mértékben képesek egy cél érdekében önzetlenül, ellenszolgáltatás nélkül tevékenykedni.</a:t>
            </a:r>
          </a:p>
          <a:p>
            <a:pPr algn="just">
              <a:buNone/>
            </a:pPr>
            <a:r>
              <a:rPr lang="hu-HU" sz="2000" dirty="0" smtClean="0">
                <a:latin typeface="Times New Roman" pitchFamily="18" charset="0"/>
                <a:cs typeface="Times New Roman" pitchFamily="18" charset="0"/>
              </a:rPr>
              <a:t>	</a:t>
            </a:r>
            <a:endParaRPr lang="hu-HU" sz="2000" dirty="0">
              <a:latin typeface="Times New Roman" pitchFamily="18" charset="0"/>
              <a:cs typeface="Times New Roman" pitchFamily="18" charset="0"/>
            </a:endParaRPr>
          </a:p>
        </p:txBody>
      </p:sp>
      <p:pic>
        <p:nvPicPr>
          <p:cNvPr id="4" name="Picture 2" descr="C:\Users\Egyesület01\Desktop\ANDI\Logók Svájci Civil\Széchenyi 2020.jpg"/>
          <p:cNvPicPr>
            <a:picLocks noChangeAspect="1" noChangeArrowheads="1"/>
          </p:cNvPicPr>
          <p:nvPr/>
        </p:nvPicPr>
        <p:blipFill>
          <a:blip r:embed="rId2"/>
          <a:srcRect/>
          <a:stretch>
            <a:fillRect/>
          </a:stretch>
        </p:blipFill>
        <p:spPr bwMode="auto">
          <a:xfrm>
            <a:off x="714348" y="214290"/>
            <a:ext cx="1143008" cy="1214446"/>
          </a:xfrm>
          <a:prstGeom prst="rect">
            <a:avLst/>
          </a:prstGeom>
          <a:noFill/>
        </p:spPr>
      </p:pic>
      <p:pic>
        <p:nvPicPr>
          <p:cNvPr id="5" name="Picture 3" descr="C:\Users\Egyesület01\Desktop\ANDI\Logók Svájci Civil\Svájci Hozájárulás.jpg"/>
          <p:cNvPicPr>
            <a:picLocks noChangeAspect="1" noChangeArrowheads="1"/>
          </p:cNvPicPr>
          <p:nvPr/>
        </p:nvPicPr>
        <p:blipFill>
          <a:blip r:embed="rId3"/>
          <a:srcRect/>
          <a:stretch>
            <a:fillRect/>
          </a:stretch>
        </p:blipFill>
        <p:spPr bwMode="auto">
          <a:xfrm>
            <a:off x="3714744" y="285728"/>
            <a:ext cx="5124452" cy="1071570"/>
          </a:xfrm>
          <a:prstGeom prst="rect">
            <a:avLst/>
          </a:prstGeom>
          <a:noFill/>
        </p:spPr>
      </p:pic>
      <p:pic>
        <p:nvPicPr>
          <p:cNvPr id="6" name="Picture 4" descr="C:\Users\Egyesület01\Desktop\ANDI\Logók Svájci Civil\Ökotárs Alapítvány.jpg"/>
          <p:cNvPicPr>
            <a:picLocks noChangeAspect="1" noChangeArrowheads="1"/>
          </p:cNvPicPr>
          <p:nvPr/>
        </p:nvPicPr>
        <p:blipFill>
          <a:blip r:embed="rId4"/>
          <a:srcRect/>
          <a:stretch>
            <a:fillRect/>
          </a:stretch>
        </p:blipFill>
        <p:spPr bwMode="auto">
          <a:xfrm>
            <a:off x="785786" y="5500702"/>
            <a:ext cx="785818" cy="833424"/>
          </a:xfrm>
          <a:prstGeom prst="rect">
            <a:avLst/>
          </a:prstGeom>
          <a:noFill/>
        </p:spPr>
      </p:pic>
      <p:pic>
        <p:nvPicPr>
          <p:cNvPr id="7" name="Picture 6" descr="C:\Users\Egyesület01\Desktop\ANDI\Logók Svájci Civil\Autonómia Alapítvány.jpg"/>
          <p:cNvPicPr>
            <a:picLocks noChangeAspect="1" noChangeArrowheads="1"/>
          </p:cNvPicPr>
          <p:nvPr/>
        </p:nvPicPr>
        <p:blipFill>
          <a:blip r:embed="rId5"/>
          <a:srcRect/>
          <a:stretch>
            <a:fillRect/>
          </a:stretch>
        </p:blipFill>
        <p:spPr bwMode="auto">
          <a:xfrm>
            <a:off x="2786050" y="5500702"/>
            <a:ext cx="809623" cy="872985"/>
          </a:xfrm>
          <a:prstGeom prst="rect">
            <a:avLst/>
          </a:prstGeom>
          <a:noFill/>
        </p:spPr>
      </p:pic>
      <p:pic>
        <p:nvPicPr>
          <p:cNvPr id="8" name="Picture 5" descr="C:\Users\Egyesület01\Desktop\ANDI\Logók Svájci Civil\Demnet.jpg"/>
          <p:cNvPicPr>
            <a:picLocks noChangeAspect="1" noChangeArrowheads="1"/>
          </p:cNvPicPr>
          <p:nvPr/>
        </p:nvPicPr>
        <p:blipFill>
          <a:blip r:embed="rId6"/>
          <a:srcRect/>
          <a:stretch>
            <a:fillRect/>
          </a:stretch>
        </p:blipFill>
        <p:spPr bwMode="auto">
          <a:xfrm>
            <a:off x="5072066" y="5500702"/>
            <a:ext cx="1334000" cy="923919"/>
          </a:xfrm>
          <a:prstGeom prst="rect">
            <a:avLst/>
          </a:prstGeom>
          <a:noFill/>
        </p:spPr>
      </p:pic>
      <p:pic>
        <p:nvPicPr>
          <p:cNvPr id="9" name="Picture 7" descr="C:\Users\Egyesület01\Desktop\ANDI\Logók Svájci Civil\Kárpátok Alapítvány.jpg"/>
          <p:cNvPicPr>
            <a:picLocks noChangeAspect="1" noChangeArrowheads="1"/>
          </p:cNvPicPr>
          <p:nvPr/>
        </p:nvPicPr>
        <p:blipFill>
          <a:blip r:embed="rId7"/>
          <a:srcRect/>
          <a:stretch>
            <a:fillRect/>
          </a:stretch>
        </p:blipFill>
        <p:spPr bwMode="auto">
          <a:xfrm>
            <a:off x="7215206" y="5357826"/>
            <a:ext cx="1361409" cy="89059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dirty="0"/>
          </a:p>
        </p:txBody>
      </p:sp>
      <p:sp>
        <p:nvSpPr>
          <p:cNvPr id="3" name="Tartalom helye 2"/>
          <p:cNvSpPr>
            <a:spLocks noGrp="1"/>
          </p:cNvSpPr>
          <p:nvPr>
            <p:ph idx="1"/>
          </p:nvPr>
        </p:nvSpPr>
        <p:spPr/>
        <p:txBody>
          <a:bodyPr/>
          <a:lstStyle/>
          <a:p>
            <a:pPr>
              <a:buNone/>
            </a:pPr>
            <a:r>
              <a:rPr lang="hu-HU" dirty="0" smtClean="0"/>
              <a:t>	</a:t>
            </a:r>
            <a:r>
              <a:rPr lang="hu-HU" sz="2000" dirty="0" smtClean="0">
                <a:latin typeface="Times New Roman" pitchFamily="18" charset="0"/>
                <a:cs typeface="Times New Roman" pitchFamily="18" charset="0"/>
              </a:rPr>
              <a:t>Kérdések:</a:t>
            </a:r>
          </a:p>
          <a:p>
            <a:pPr>
              <a:buNone/>
            </a:pPr>
            <a:r>
              <a:rPr lang="hu-HU" sz="2000" dirty="0" smtClean="0">
                <a:latin typeface="Times New Roman" pitchFamily="18" charset="0"/>
                <a:cs typeface="Times New Roman" pitchFamily="18" charset="0"/>
              </a:rPr>
              <a:t>	1. Vállalt-e már önkéntes tevékenységet?</a:t>
            </a:r>
          </a:p>
          <a:p>
            <a:pPr>
              <a:buNone/>
            </a:pPr>
            <a:r>
              <a:rPr lang="hu-HU" sz="2000" dirty="0" smtClean="0">
                <a:latin typeface="Times New Roman" pitchFamily="18" charset="0"/>
                <a:cs typeface="Times New Roman" pitchFamily="18" charset="0"/>
              </a:rPr>
              <a:t>	2. Milyen önkéntes munkáról hallott?</a:t>
            </a:r>
          </a:p>
          <a:p>
            <a:pPr>
              <a:buNone/>
            </a:pPr>
            <a:r>
              <a:rPr lang="hu-HU" sz="2000" dirty="0" smtClean="0">
                <a:latin typeface="Times New Roman" pitchFamily="18" charset="0"/>
                <a:cs typeface="Times New Roman" pitchFamily="18" charset="0"/>
              </a:rPr>
              <a:t>	3. Mi az terület, amelyben szívesen vállalna önkéntes munkát?</a:t>
            </a:r>
          </a:p>
          <a:p>
            <a:pPr>
              <a:buNone/>
            </a:pPr>
            <a:r>
              <a:rPr lang="hu-HU" sz="2000" dirty="0" smtClean="0">
                <a:latin typeface="Times New Roman" pitchFamily="18" charset="0"/>
                <a:cs typeface="Times New Roman" pitchFamily="18" charset="0"/>
              </a:rPr>
              <a:t>	4. Az ön véleménye szerint mi a legfontosabb célja az önkéntességnek?</a:t>
            </a:r>
          </a:p>
          <a:p>
            <a:pPr>
              <a:buNone/>
            </a:pPr>
            <a:r>
              <a:rPr lang="hu-HU" sz="2000" dirty="0" smtClean="0">
                <a:latin typeface="Times New Roman" pitchFamily="18" charset="0"/>
                <a:cs typeface="Times New Roman" pitchFamily="18" charset="0"/>
              </a:rPr>
              <a:t>	5. Vállalna-e külföldön önkéntes munkát, és hol? </a:t>
            </a:r>
          </a:p>
          <a:p>
            <a:pPr>
              <a:buNone/>
            </a:pPr>
            <a:r>
              <a:rPr lang="hu-HU" sz="2000" dirty="0" smtClean="0">
                <a:latin typeface="Times New Roman" pitchFamily="18" charset="0"/>
                <a:cs typeface="Times New Roman" pitchFamily="18" charset="0"/>
              </a:rPr>
              <a:t>	6. Megbízik-e az interneten található önkéntes munkákat hirdető oldalakban? Gyakran böngészik ebben </a:t>
            </a:r>
            <a:r>
              <a:rPr lang="hu-HU" sz="2000" smtClean="0">
                <a:latin typeface="Times New Roman" pitchFamily="18" charset="0"/>
                <a:cs typeface="Times New Roman" pitchFamily="18" charset="0"/>
              </a:rPr>
              <a:t>a témában?</a:t>
            </a:r>
            <a:endParaRPr lang="hu-HU" sz="2000" dirty="0">
              <a:latin typeface="Times New Roman" pitchFamily="18" charset="0"/>
              <a:cs typeface="Times New Roman" pitchFamily="18" charset="0"/>
            </a:endParaRPr>
          </a:p>
        </p:txBody>
      </p:sp>
      <p:pic>
        <p:nvPicPr>
          <p:cNvPr id="4" name="Picture 2" descr="C:\Users\Egyesület01\Desktop\ANDI\Logók Svájci Civil\Széchenyi 2020.jpg"/>
          <p:cNvPicPr>
            <a:picLocks noChangeAspect="1" noChangeArrowheads="1"/>
          </p:cNvPicPr>
          <p:nvPr/>
        </p:nvPicPr>
        <p:blipFill>
          <a:blip r:embed="rId2"/>
          <a:srcRect/>
          <a:stretch>
            <a:fillRect/>
          </a:stretch>
        </p:blipFill>
        <p:spPr bwMode="auto">
          <a:xfrm>
            <a:off x="714348" y="214290"/>
            <a:ext cx="1143008" cy="1214446"/>
          </a:xfrm>
          <a:prstGeom prst="rect">
            <a:avLst/>
          </a:prstGeom>
          <a:noFill/>
        </p:spPr>
      </p:pic>
      <p:pic>
        <p:nvPicPr>
          <p:cNvPr id="5" name="Picture 3" descr="C:\Users\Egyesület01\Desktop\ANDI\Logók Svájci Civil\Svájci Hozájárulás.jpg"/>
          <p:cNvPicPr>
            <a:picLocks noChangeAspect="1" noChangeArrowheads="1"/>
          </p:cNvPicPr>
          <p:nvPr/>
        </p:nvPicPr>
        <p:blipFill>
          <a:blip r:embed="rId3"/>
          <a:srcRect/>
          <a:stretch>
            <a:fillRect/>
          </a:stretch>
        </p:blipFill>
        <p:spPr bwMode="auto">
          <a:xfrm>
            <a:off x="3714744" y="285728"/>
            <a:ext cx="5124452" cy="1071570"/>
          </a:xfrm>
          <a:prstGeom prst="rect">
            <a:avLst/>
          </a:prstGeom>
          <a:noFill/>
        </p:spPr>
      </p:pic>
      <p:pic>
        <p:nvPicPr>
          <p:cNvPr id="6" name="Picture 4" descr="C:\Users\Egyesület01\Desktop\ANDI\Logók Svájci Civil\Ökotárs Alapítvány.jpg"/>
          <p:cNvPicPr>
            <a:picLocks noChangeAspect="1" noChangeArrowheads="1"/>
          </p:cNvPicPr>
          <p:nvPr/>
        </p:nvPicPr>
        <p:blipFill>
          <a:blip r:embed="rId4"/>
          <a:srcRect/>
          <a:stretch>
            <a:fillRect/>
          </a:stretch>
        </p:blipFill>
        <p:spPr bwMode="auto">
          <a:xfrm>
            <a:off x="785786" y="5500702"/>
            <a:ext cx="785818" cy="833424"/>
          </a:xfrm>
          <a:prstGeom prst="rect">
            <a:avLst/>
          </a:prstGeom>
          <a:noFill/>
        </p:spPr>
      </p:pic>
      <p:pic>
        <p:nvPicPr>
          <p:cNvPr id="7" name="Picture 6" descr="C:\Users\Egyesület01\Desktop\ANDI\Logók Svájci Civil\Autonómia Alapítvány.jpg"/>
          <p:cNvPicPr>
            <a:picLocks noChangeAspect="1" noChangeArrowheads="1"/>
          </p:cNvPicPr>
          <p:nvPr/>
        </p:nvPicPr>
        <p:blipFill>
          <a:blip r:embed="rId5"/>
          <a:srcRect/>
          <a:stretch>
            <a:fillRect/>
          </a:stretch>
        </p:blipFill>
        <p:spPr bwMode="auto">
          <a:xfrm>
            <a:off x="2786050" y="5500702"/>
            <a:ext cx="809623" cy="872985"/>
          </a:xfrm>
          <a:prstGeom prst="rect">
            <a:avLst/>
          </a:prstGeom>
          <a:noFill/>
        </p:spPr>
      </p:pic>
      <p:pic>
        <p:nvPicPr>
          <p:cNvPr id="8" name="Picture 5" descr="C:\Users\Egyesület01\Desktop\ANDI\Logók Svájci Civil\Demnet.jpg"/>
          <p:cNvPicPr>
            <a:picLocks noChangeAspect="1" noChangeArrowheads="1"/>
          </p:cNvPicPr>
          <p:nvPr/>
        </p:nvPicPr>
        <p:blipFill>
          <a:blip r:embed="rId6"/>
          <a:srcRect/>
          <a:stretch>
            <a:fillRect/>
          </a:stretch>
        </p:blipFill>
        <p:spPr bwMode="auto">
          <a:xfrm>
            <a:off x="5072066" y="5500702"/>
            <a:ext cx="1334000" cy="923919"/>
          </a:xfrm>
          <a:prstGeom prst="rect">
            <a:avLst/>
          </a:prstGeom>
          <a:noFill/>
        </p:spPr>
      </p:pic>
      <p:pic>
        <p:nvPicPr>
          <p:cNvPr id="9" name="Picture 7" descr="C:\Users\Egyesület01\Desktop\ANDI\Logók Svájci Civil\Kárpátok Alapítvány.jpg"/>
          <p:cNvPicPr>
            <a:picLocks noChangeAspect="1" noChangeArrowheads="1"/>
          </p:cNvPicPr>
          <p:nvPr/>
        </p:nvPicPr>
        <p:blipFill>
          <a:blip r:embed="rId7"/>
          <a:srcRect/>
          <a:stretch>
            <a:fillRect/>
          </a:stretch>
        </p:blipFill>
        <p:spPr bwMode="auto">
          <a:xfrm>
            <a:off x="7215206" y="5357826"/>
            <a:ext cx="1361409" cy="890590"/>
          </a:xfrm>
          <a:prstGeom prst="rect">
            <a:avLst/>
          </a:prstGeom>
          <a:noFill/>
        </p:spPr>
      </p:pic>
    </p:spTree>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19</Words>
  <Application>Microsoft Office PowerPoint</Application>
  <PresentationFormat>Diavetítés a képernyőre (4:3 oldalarány)</PresentationFormat>
  <Paragraphs>36</Paragraphs>
  <Slides>9</Slides>
  <Notes>0</Notes>
  <HiddenSlides>0</HiddenSlides>
  <MMClips>0</MMClips>
  <ScaleCrop>false</ScaleCrop>
  <HeadingPairs>
    <vt:vector size="4" baseType="variant">
      <vt:variant>
        <vt:lpstr>Téma</vt:lpstr>
      </vt:variant>
      <vt:variant>
        <vt:i4>1</vt:i4>
      </vt:variant>
      <vt:variant>
        <vt:lpstr>Diacímek</vt:lpstr>
      </vt:variant>
      <vt:variant>
        <vt:i4>9</vt:i4>
      </vt:variant>
    </vt:vector>
  </HeadingPairs>
  <TitlesOfParts>
    <vt:vector size="10" baseType="lpstr">
      <vt:lpstr>Office-téma</vt:lpstr>
      <vt:lpstr>1. dia</vt:lpstr>
      <vt:lpstr>2. dia</vt:lpstr>
      <vt:lpstr>3. dia</vt:lpstr>
      <vt:lpstr>4. dia</vt:lpstr>
      <vt:lpstr>5. dia</vt:lpstr>
      <vt:lpstr>6. dia</vt:lpstr>
      <vt:lpstr>7. dia</vt:lpstr>
      <vt:lpstr>8. dia</vt:lpstr>
      <vt:lpstr>9. dia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Egyesület01</dc:creator>
  <cp:lastModifiedBy>Egyesület01</cp:lastModifiedBy>
  <cp:revision>31</cp:revision>
  <dcterms:created xsi:type="dcterms:W3CDTF">2014-12-04T08:34:16Z</dcterms:created>
  <dcterms:modified xsi:type="dcterms:W3CDTF">2014-12-04T13:39:15Z</dcterms:modified>
</cp:coreProperties>
</file>