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60" r:id="rId5"/>
    <p:sldId id="261" r:id="rId6"/>
    <p:sldId id="258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1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5B28-DF81-4280-810A-3612F50E9A4B}" type="datetimeFigureOut">
              <a:rPr lang="hu-HU" smtClean="0"/>
              <a:pPr/>
              <a:t>2014.10.28.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7A26-25DA-48EF-B1BB-069B4C2C1A4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5B28-DF81-4280-810A-3612F50E9A4B}" type="datetimeFigureOut">
              <a:rPr lang="hu-HU" smtClean="0"/>
              <a:pPr/>
              <a:t>2014.10.28.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7A26-25DA-48EF-B1BB-069B4C2C1A4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5B28-DF81-4280-810A-3612F50E9A4B}" type="datetimeFigureOut">
              <a:rPr lang="hu-HU" smtClean="0"/>
              <a:pPr/>
              <a:t>2014.10.28.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7A26-25DA-48EF-B1BB-069B4C2C1A4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5B28-DF81-4280-810A-3612F50E9A4B}" type="datetimeFigureOut">
              <a:rPr lang="hu-HU" smtClean="0"/>
              <a:pPr/>
              <a:t>2014.10.28.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7A26-25DA-48EF-B1BB-069B4C2C1A4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5B28-DF81-4280-810A-3612F50E9A4B}" type="datetimeFigureOut">
              <a:rPr lang="hu-HU" smtClean="0"/>
              <a:pPr/>
              <a:t>2014.10.28.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7A26-25DA-48EF-B1BB-069B4C2C1A4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5B28-DF81-4280-810A-3612F50E9A4B}" type="datetimeFigureOut">
              <a:rPr lang="hu-HU" smtClean="0"/>
              <a:pPr/>
              <a:t>2014.10.28.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7A26-25DA-48EF-B1BB-069B4C2C1A4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5B28-DF81-4280-810A-3612F50E9A4B}" type="datetimeFigureOut">
              <a:rPr lang="hu-HU" smtClean="0"/>
              <a:pPr/>
              <a:t>2014.10.28.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7A26-25DA-48EF-B1BB-069B4C2C1A4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5B28-DF81-4280-810A-3612F50E9A4B}" type="datetimeFigureOut">
              <a:rPr lang="hu-HU" smtClean="0"/>
              <a:pPr/>
              <a:t>2014.10.28.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7A26-25DA-48EF-B1BB-069B4C2C1A4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5B28-DF81-4280-810A-3612F50E9A4B}" type="datetimeFigureOut">
              <a:rPr lang="hu-HU" smtClean="0"/>
              <a:pPr/>
              <a:t>2014.10.28.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7A26-25DA-48EF-B1BB-069B4C2C1A4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5B28-DF81-4280-810A-3612F50E9A4B}" type="datetimeFigureOut">
              <a:rPr lang="hu-HU" smtClean="0"/>
              <a:pPr/>
              <a:t>2014.10.28.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7A26-25DA-48EF-B1BB-069B4C2C1A4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5B28-DF81-4280-810A-3612F50E9A4B}" type="datetimeFigureOut">
              <a:rPr lang="hu-HU" smtClean="0"/>
              <a:pPr/>
              <a:t>2014.10.28.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7A26-25DA-48EF-B1BB-069B4C2C1A4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85B28-DF81-4280-810A-3612F50E9A4B}" type="datetimeFigureOut">
              <a:rPr lang="hu-HU" smtClean="0"/>
              <a:pPr/>
              <a:t>2014.10.28.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57A26-25DA-48EF-B1BB-069B4C2C1A42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ts val="0"/>
              </a:spcBef>
              <a:buNone/>
            </a:pPr>
            <a:endParaRPr lang="hu-H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A  Szabolcsi Fiatalok a Vidékért Egyesület,  a Svájci – Magyar Civil Alap Szociális szolgáltatások nyújtása tématerületére 2013-ban benyújtott </a:t>
            </a:r>
          </a:p>
          <a:p>
            <a:pPr algn="ctr">
              <a:buNone/>
            </a:pPr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„Tanítsuk egymást – szociális program megvalósítása Nyírgyulaj településen”, SMCA-2013-0770-S azonosító számon nyilvántartott és támogatott pályázat programja</a:t>
            </a:r>
          </a:p>
          <a:p>
            <a:pPr algn="ctr">
              <a:buNone/>
            </a:pPr>
            <a:endParaRPr lang="hu-H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Pályaválasztási útmutatások </a:t>
            </a:r>
          </a:p>
          <a:p>
            <a:pPr algn="ctr">
              <a:buNone/>
            </a:pP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hátrányos helyzetűeknek</a:t>
            </a:r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Egyesület01\Desktop\ANDI\Logók Svájci Civil\Széchenyi 20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28604"/>
            <a:ext cx="1143008" cy="1214446"/>
          </a:xfrm>
          <a:prstGeom prst="rect">
            <a:avLst/>
          </a:prstGeom>
          <a:noFill/>
        </p:spPr>
      </p:pic>
      <p:pic>
        <p:nvPicPr>
          <p:cNvPr id="5" name="Picture 3" descr="C:\Users\Egyesület01\Desktop\ANDI\Logók Svájci Civil\Svájci Hozájárulá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500042"/>
            <a:ext cx="5124452" cy="1071570"/>
          </a:xfrm>
          <a:prstGeom prst="rect">
            <a:avLst/>
          </a:prstGeom>
          <a:noFill/>
        </p:spPr>
      </p:pic>
      <p:pic>
        <p:nvPicPr>
          <p:cNvPr id="6" name="Picture 4" descr="C:\Users\Egyesület01\Desktop\ANDI\Logók Svájci Civil\Ökotárs Alapítván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5500702"/>
            <a:ext cx="785818" cy="833424"/>
          </a:xfrm>
          <a:prstGeom prst="rect">
            <a:avLst/>
          </a:prstGeom>
          <a:noFill/>
        </p:spPr>
      </p:pic>
      <p:pic>
        <p:nvPicPr>
          <p:cNvPr id="7" name="Picture 6" descr="C:\Users\Egyesület01\Desktop\ANDI\Logók Svájci Civil\Autonómia Alapítván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5500702"/>
            <a:ext cx="809623" cy="872985"/>
          </a:xfrm>
          <a:prstGeom prst="rect">
            <a:avLst/>
          </a:prstGeom>
          <a:noFill/>
        </p:spPr>
      </p:pic>
      <p:pic>
        <p:nvPicPr>
          <p:cNvPr id="8" name="Picture 5" descr="C:\Users\Egyesület01\Desktop\ANDI\Logók Svájci Civil\Demne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5500702"/>
            <a:ext cx="1334000" cy="923919"/>
          </a:xfrm>
          <a:prstGeom prst="rect">
            <a:avLst/>
          </a:prstGeom>
          <a:noFill/>
        </p:spPr>
      </p:pic>
      <p:pic>
        <p:nvPicPr>
          <p:cNvPr id="9" name="Picture 7" descr="C:\Users\Egyesület01\Desktop\ANDI\Logók Svájci Civil\Kárpátok Alapítvány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15206" y="5429264"/>
            <a:ext cx="1361409" cy="8905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214445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785786" y="1785926"/>
            <a:ext cx="7643866" cy="4286280"/>
          </a:xfrm>
        </p:spPr>
        <p:txBody>
          <a:bodyPr>
            <a:normAutofit/>
          </a:bodyPr>
          <a:lstStyle/>
          <a:p>
            <a:pPr algn="just"/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Napjainkban egyre erőteljesebben vetődik fel a hátrányos helyzetű, a többségtől eltérő speciális igényű tanulói csoportok segítése oly módon, hogy szükségleteiket feltárva megfelelő oktatási, képzési feltételek legyenek számukra biztosítva.</a:t>
            </a:r>
          </a:p>
          <a:p>
            <a:pPr algn="just"/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 többségtől eltérők két fontos csoportját lehet megkülönböztetnünk,  az egyik kiemelt csoport a különféle fogyatékkal élő tanulók csoportja, a másik a fogyaték nélküli, de hátrányos, vagy halmozottan hátrányos helyzetben élő tanulók csoportja.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Egyesület01\Desktop\ANDI\Logók Svájci Civil\Széchenyi 20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28604"/>
            <a:ext cx="1143008" cy="1214446"/>
          </a:xfrm>
          <a:prstGeom prst="rect">
            <a:avLst/>
          </a:prstGeom>
          <a:noFill/>
        </p:spPr>
      </p:pic>
      <p:pic>
        <p:nvPicPr>
          <p:cNvPr id="5" name="Picture 3" descr="C:\Users\Egyesület01\Desktop\ANDI\Logók Svájci Civil\Svájci Hozájárulá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500042"/>
            <a:ext cx="5124452" cy="1071570"/>
          </a:xfrm>
          <a:prstGeom prst="rect">
            <a:avLst/>
          </a:prstGeom>
          <a:noFill/>
        </p:spPr>
      </p:pic>
      <p:pic>
        <p:nvPicPr>
          <p:cNvPr id="6" name="Picture 4" descr="C:\Users\Egyesület01\Desktop\ANDI\Logók Svájci Civil\Ökotárs Alapítván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5500702"/>
            <a:ext cx="785818" cy="833424"/>
          </a:xfrm>
          <a:prstGeom prst="rect">
            <a:avLst/>
          </a:prstGeom>
          <a:noFill/>
        </p:spPr>
      </p:pic>
      <p:pic>
        <p:nvPicPr>
          <p:cNvPr id="7" name="Picture 6" descr="C:\Users\Egyesület01\Desktop\ANDI\Logók Svájci Civil\Autonómia Alapítván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5500702"/>
            <a:ext cx="809623" cy="872985"/>
          </a:xfrm>
          <a:prstGeom prst="rect">
            <a:avLst/>
          </a:prstGeom>
          <a:noFill/>
        </p:spPr>
      </p:pic>
      <p:pic>
        <p:nvPicPr>
          <p:cNvPr id="8" name="Picture 5" descr="C:\Users\Egyesület01\Desktop\ANDI\Logók Svájci Civil\Demne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5500702"/>
            <a:ext cx="1334000" cy="923919"/>
          </a:xfrm>
          <a:prstGeom prst="rect">
            <a:avLst/>
          </a:prstGeom>
          <a:noFill/>
        </p:spPr>
      </p:pic>
      <p:pic>
        <p:nvPicPr>
          <p:cNvPr id="9" name="Picture 7" descr="C:\Users\Egyesület01\Desktop\ANDI\Logók Svájci Civil\Kárpátok Alapítvány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15206" y="5429264"/>
            <a:ext cx="1361409" cy="8905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hu-HU" dirty="0" smtClean="0"/>
              <a:t>	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 fogyatékosok különböző testi, vagy szellemi problémával küzdenek, illetve ezekben térnek el az általánostól. A hátrányos helyzetűeknél viszont a társadalmi helyzetük, egyéni, családi körülményeik, vagy lakóhelyük hátrányos volta gátolja a sikeres iskolai beilleszkedést. </a:t>
            </a:r>
          </a:p>
          <a:p>
            <a:pPr algn="just"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A lemaradók, valamint a speciális oktatásban részesülők elég jelentős részét a roma közösségből kikerülő tanulók alkotják, de a halmozottan hátrányos helyzetű térségekben is sok olyan gyermek kerül ki, aki ebbe a körbe illeszthető. 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Egyesület01\Desktop\ANDI\Logók Svájci Civil\Széchenyi 20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28604"/>
            <a:ext cx="1143008" cy="1214446"/>
          </a:xfrm>
          <a:prstGeom prst="rect">
            <a:avLst/>
          </a:prstGeom>
          <a:noFill/>
        </p:spPr>
      </p:pic>
      <p:pic>
        <p:nvPicPr>
          <p:cNvPr id="5" name="Picture 3" descr="C:\Users\Egyesület01\Desktop\ANDI\Logók Svájci Civil\Svájci Hozájárulá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500042"/>
            <a:ext cx="5124452" cy="1071570"/>
          </a:xfrm>
          <a:prstGeom prst="rect">
            <a:avLst/>
          </a:prstGeom>
          <a:noFill/>
        </p:spPr>
      </p:pic>
      <p:pic>
        <p:nvPicPr>
          <p:cNvPr id="6" name="Picture 4" descr="C:\Users\Egyesület01\Desktop\ANDI\Logók Svájci Civil\Ökotárs Alapítván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5500702"/>
            <a:ext cx="785818" cy="833424"/>
          </a:xfrm>
          <a:prstGeom prst="rect">
            <a:avLst/>
          </a:prstGeom>
          <a:noFill/>
        </p:spPr>
      </p:pic>
      <p:pic>
        <p:nvPicPr>
          <p:cNvPr id="7" name="Picture 6" descr="C:\Users\Egyesület01\Desktop\ANDI\Logók Svájci Civil\Autonómia Alapítván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5500702"/>
            <a:ext cx="809623" cy="872985"/>
          </a:xfrm>
          <a:prstGeom prst="rect">
            <a:avLst/>
          </a:prstGeom>
          <a:noFill/>
        </p:spPr>
      </p:pic>
      <p:pic>
        <p:nvPicPr>
          <p:cNvPr id="8" name="Picture 5" descr="C:\Users\Egyesület01\Desktop\ANDI\Logók Svájci Civil\Demne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5500702"/>
            <a:ext cx="1334000" cy="923919"/>
          </a:xfrm>
          <a:prstGeom prst="rect">
            <a:avLst/>
          </a:prstGeom>
          <a:noFill/>
        </p:spPr>
      </p:pic>
      <p:pic>
        <p:nvPicPr>
          <p:cNvPr id="9" name="Picture 7" descr="C:\Users\Egyesület01\Desktop\ANDI\Logók Svájci Civil\Kárpátok Alapítvány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15206" y="5429264"/>
            <a:ext cx="1361409" cy="8905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	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Alternatív programok és iskolák:</a:t>
            </a:r>
          </a:p>
          <a:p>
            <a:pPr algn="just"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	Az alternatív iskolák olyan civil kezdeményezésre létrejövő intézmények, melyek differenciált igényeket elégítenek ki, s a nem alternatív iskolákhoz képest kínálnak speciális tananyagot, oktatási formát, eljárásokat, módszereket, eszközöket, s mindezek tanulók általi differenciált választhatóságát. </a:t>
            </a:r>
          </a:p>
          <a:p>
            <a:pPr algn="just"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	Alternatív iskolák például a Waldorf, a Jéna </a:t>
            </a:r>
            <a:r>
              <a:rPr lang="hu-HU" sz="2200" dirty="0" err="1" smtClean="0">
                <a:latin typeface="Times New Roman" pitchFamily="18" charset="0"/>
                <a:cs typeface="Times New Roman" pitchFamily="18" charset="0"/>
              </a:rPr>
              <a:t>Plan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 iskolák.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Egyesület01\Desktop\ANDI\Logók Svájci Civil\Széchenyi 20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28604"/>
            <a:ext cx="1143008" cy="1214446"/>
          </a:xfrm>
          <a:prstGeom prst="rect">
            <a:avLst/>
          </a:prstGeom>
          <a:noFill/>
        </p:spPr>
      </p:pic>
      <p:pic>
        <p:nvPicPr>
          <p:cNvPr id="5" name="Picture 3" descr="C:\Users\Egyesület01\Desktop\ANDI\Logók Svájci Civil\Svájci Hozájárulá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500042"/>
            <a:ext cx="5124452" cy="1071570"/>
          </a:xfrm>
          <a:prstGeom prst="rect">
            <a:avLst/>
          </a:prstGeom>
          <a:noFill/>
        </p:spPr>
      </p:pic>
      <p:pic>
        <p:nvPicPr>
          <p:cNvPr id="6" name="Picture 4" descr="C:\Users\Egyesület01\Desktop\ANDI\Logók Svájci Civil\Ökotárs Alapítván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5500702"/>
            <a:ext cx="785818" cy="833424"/>
          </a:xfrm>
          <a:prstGeom prst="rect">
            <a:avLst/>
          </a:prstGeom>
          <a:noFill/>
        </p:spPr>
      </p:pic>
      <p:pic>
        <p:nvPicPr>
          <p:cNvPr id="7" name="Picture 6" descr="C:\Users\Egyesület01\Desktop\ANDI\Logók Svájci Civil\Autonómia Alapítván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5500702"/>
            <a:ext cx="809623" cy="872985"/>
          </a:xfrm>
          <a:prstGeom prst="rect">
            <a:avLst/>
          </a:prstGeom>
          <a:noFill/>
        </p:spPr>
      </p:pic>
      <p:pic>
        <p:nvPicPr>
          <p:cNvPr id="8" name="Picture 5" descr="C:\Users\Egyesület01\Desktop\ANDI\Logók Svájci Civil\Demne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5500702"/>
            <a:ext cx="1334000" cy="923919"/>
          </a:xfrm>
          <a:prstGeom prst="rect">
            <a:avLst/>
          </a:prstGeom>
          <a:noFill/>
        </p:spPr>
      </p:pic>
      <p:pic>
        <p:nvPicPr>
          <p:cNvPr id="9" name="Picture 7" descr="C:\Users\Egyesület01\Desktop\ANDI\Logók Svájci Civil\Kárpátok Alapítvány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15206" y="5429264"/>
            <a:ext cx="1361409" cy="8905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	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Waldorf-pedagógia:</a:t>
            </a: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Emberközpontú pedagógiai megközelítés. A módszer három fő szakaszt különböztet meg a gyermekek fejlődésében. </a:t>
            </a: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Nevelés a gyermekek korai éveiben, praktikus, gyakorlati tevékenységekre,  kreatív játékokra fókuszál.</a:t>
            </a: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Általános iskolában a hangsúly a tanulók művészi kifejezőképességének és szociális képességének fejlesztésére irányul.</a:t>
            </a: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A középiskolában a kritikai gondolkodásra koncentrálnak.</a:t>
            </a: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Ebben a folyamatban igen fontos cél a személyiség és a munkamorál megszilárdítása. </a:t>
            </a:r>
          </a:p>
          <a:p>
            <a:pPr>
              <a:buNone/>
            </a:pPr>
            <a:endParaRPr lang="hu-HU" dirty="0"/>
          </a:p>
        </p:txBody>
      </p:sp>
      <p:pic>
        <p:nvPicPr>
          <p:cNvPr id="4" name="Picture 2" descr="C:\Users\Egyesület01\Desktop\ANDI\Logók Svájci Civil\Széchenyi 20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28604"/>
            <a:ext cx="1143008" cy="1214446"/>
          </a:xfrm>
          <a:prstGeom prst="rect">
            <a:avLst/>
          </a:prstGeom>
          <a:noFill/>
        </p:spPr>
      </p:pic>
      <p:pic>
        <p:nvPicPr>
          <p:cNvPr id="5" name="Picture 3" descr="C:\Users\Egyesület01\Desktop\ANDI\Logók Svájci Civil\Svájci Hozájárulá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500042"/>
            <a:ext cx="5124452" cy="1071570"/>
          </a:xfrm>
          <a:prstGeom prst="rect">
            <a:avLst/>
          </a:prstGeom>
          <a:noFill/>
        </p:spPr>
      </p:pic>
      <p:pic>
        <p:nvPicPr>
          <p:cNvPr id="6" name="Picture 4" descr="C:\Users\Egyesület01\Desktop\ANDI\Logók Svájci Civil\Ökotárs Alapítván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5500702"/>
            <a:ext cx="785818" cy="833424"/>
          </a:xfrm>
          <a:prstGeom prst="rect">
            <a:avLst/>
          </a:prstGeom>
          <a:noFill/>
        </p:spPr>
      </p:pic>
      <p:pic>
        <p:nvPicPr>
          <p:cNvPr id="7" name="Picture 6" descr="C:\Users\Egyesület01\Desktop\ANDI\Logók Svájci Civil\Autonómia Alapítván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5500702"/>
            <a:ext cx="809623" cy="872985"/>
          </a:xfrm>
          <a:prstGeom prst="rect">
            <a:avLst/>
          </a:prstGeom>
          <a:noFill/>
        </p:spPr>
      </p:pic>
      <p:pic>
        <p:nvPicPr>
          <p:cNvPr id="8" name="Picture 5" descr="C:\Users\Egyesület01\Desktop\ANDI\Logók Svájci Civil\Demne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5500702"/>
            <a:ext cx="1334000" cy="923919"/>
          </a:xfrm>
          <a:prstGeom prst="rect">
            <a:avLst/>
          </a:prstGeom>
          <a:noFill/>
        </p:spPr>
      </p:pic>
      <p:pic>
        <p:nvPicPr>
          <p:cNvPr id="9" name="Picture 7" descr="C:\Users\Egyesület01\Desktop\ANDI\Logók Svájci Civil\Kárpátok Alapítvány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15206" y="5429264"/>
            <a:ext cx="1361409" cy="8905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hu-HU" dirty="0" smtClean="0"/>
              <a:t>	</a:t>
            </a:r>
          </a:p>
          <a:p>
            <a:pPr algn="just"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A nagy kérdés az, hogy az ezekbe a csoportokba tartozó fiatalt hogyan lehet eljuttatni valamilyen piacképes tudáshoz, aminek segítségével önálló életet tud élni, és önmagát, vagy esetleg családját el tudja tartani. Társadalmi szempontból sem mindegy az, hogy a fogyatékkal élők, vagy a hátrányos helyzetben élők milyen formában jutnak el a megfelelő életkörülmények biztosításához.</a:t>
            </a:r>
            <a:endParaRPr lang="hu-HU" dirty="0"/>
          </a:p>
        </p:txBody>
      </p:sp>
      <p:pic>
        <p:nvPicPr>
          <p:cNvPr id="4" name="Picture 2" descr="C:\Users\Egyesület01\Desktop\ANDI\Logók Svájci Civil\Széchenyi 20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28604"/>
            <a:ext cx="1143008" cy="1214446"/>
          </a:xfrm>
          <a:prstGeom prst="rect">
            <a:avLst/>
          </a:prstGeom>
          <a:noFill/>
        </p:spPr>
      </p:pic>
      <p:pic>
        <p:nvPicPr>
          <p:cNvPr id="5" name="Picture 3" descr="C:\Users\Egyesület01\Desktop\ANDI\Logók Svájci Civil\Svájci Hozájárulá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500042"/>
            <a:ext cx="5124452" cy="1071570"/>
          </a:xfrm>
          <a:prstGeom prst="rect">
            <a:avLst/>
          </a:prstGeom>
          <a:noFill/>
        </p:spPr>
      </p:pic>
      <p:pic>
        <p:nvPicPr>
          <p:cNvPr id="6" name="Picture 4" descr="C:\Users\Egyesület01\Desktop\ANDI\Logók Svájci Civil\Ökotárs Alapítván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5500702"/>
            <a:ext cx="785818" cy="833424"/>
          </a:xfrm>
          <a:prstGeom prst="rect">
            <a:avLst/>
          </a:prstGeom>
          <a:noFill/>
        </p:spPr>
      </p:pic>
      <p:pic>
        <p:nvPicPr>
          <p:cNvPr id="7" name="Picture 6" descr="C:\Users\Egyesület01\Desktop\ANDI\Logók Svájci Civil\Autonómia Alapítván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5500702"/>
            <a:ext cx="809623" cy="872985"/>
          </a:xfrm>
          <a:prstGeom prst="rect">
            <a:avLst/>
          </a:prstGeom>
          <a:noFill/>
        </p:spPr>
      </p:pic>
      <p:pic>
        <p:nvPicPr>
          <p:cNvPr id="8" name="Picture 5" descr="C:\Users\Egyesület01\Desktop\ANDI\Logók Svájci Civil\Demne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5500702"/>
            <a:ext cx="1334000" cy="923919"/>
          </a:xfrm>
          <a:prstGeom prst="rect">
            <a:avLst/>
          </a:prstGeom>
          <a:noFill/>
        </p:spPr>
      </p:pic>
      <p:pic>
        <p:nvPicPr>
          <p:cNvPr id="9" name="Picture 7" descr="C:\Users\Egyesület01\Desktop\ANDI\Logók Svájci Civil\Kárpátok Alapítvány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15206" y="5429264"/>
            <a:ext cx="1361409" cy="8905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hu-HU" dirty="0" smtClean="0"/>
              <a:t>	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Érdemes ezen a területen a nyugat-európai gyakorlatot is megvalósítani, ahol a munka világába való bevezetés un. gyakorlati próbahetek segítségével valósul meg, ahol az egyéni feltételek és lehetőségek figyelembe vételével olyan gyakorlati munkában vesznek részt az érintett fiatalok, ahol elsődleges cél a munkához való hozzászoktatás, és a tapasztalatszerzés a kiválasztott munkaterületen.  Itt kiderülhet az, hogy esetleg az adott fiatal nem tud megbarátkozni az adott környezettel, vagy a munkatársaival. 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Egyesület01\Desktop\ANDI\Logók Svájci Civil\Széchenyi 20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28604"/>
            <a:ext cx="1143008" cy="1214446"/>
          </a:xfrm>
          <a:prstGeom prst="rect">
            <a:avLst/>
          </a:prstGeom>
          <a:noFill/>
        </p:spPr>
      </p:pic>
      <p:pic>
        <p:nvPicPr>
          <p:cNvPr id="5" name="Picture 3" descr="C:\Users\Egyesület01\Desktop\ANDI\Logók Svájci Civil\Svájci Hozájárulá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500042"/>
            <a:ext cx="5124452" cy="1071570"/>
          </a:xfrm>
          <a:prstGeom prst="rect">
            <a:avLst/>
          </a:prstGeom>
          <a:noFill/>
        </p:spPr>
      </p:pic>
      <p:pic>
        <p:nvPicPr>
          <p:cNvPr id="6" name="Picture 4" descr="C:\Users\Egyesület01\Desktop\ANDI\Logók Svájci Civil\Ökotárs Alapítván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5500702"/>
            <a:ext cx="785818" cy="833424"/>
          </a:xfrm>
          <a:prstGeom prst="rect">
            <a:avLst/>
          </a:prstGeom>
          <a:noFill/>
        </p:spPr>
      </p:pic>
      <p:pic>
        <p:nvPicPr>
          <p:cNvPr id="7" name="Picture 6" descr="C:\Users\Egyesület01\Desktop\ANDI\Logók Svájci Civil\Autonómia Alapítván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5500702"/>
            <a:ext cx="809623" cy="872985"/>
          </a:xfrm>
          <a:prstGeom prst="rect">
            <a:avLst/>
          </a:prstGeom>
          <a:noFill/>
        </p:spPr>
      </p:pic>
      <p:pic>
        <p:nvPicPr>
          <p:cNvPr id="8" name="Picture 5" descr="C:\Users\Egyesület01\Desktop\ANDI\Logók Svájci Civil\Demne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5500702"/>
            <a:ext cx="1334000" cy="923919"/>
          </a:xfrm>
          <a:prstGeom prst="rect">
            <a:avLst/>
          </a:prstGeom>
          <a:noFill/>
        </p:spPr>
      </p:pic>
      <p:pic>
        <p:nvPicPr>
          <p:cNvPr id="9" name="Picture 7" descr="C:\Users\Egyesület01\Desktop\ANDI\Logók Svájci Civil\Kárpátok Alapítvány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15206" y="5429264"/>
            <a:ext cx="1361409" cy="8905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w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A mai magyar szakképzés egyre inkább hasonlóvá válik a német szakképzési modellhez. </a:t>
            </a:r>
          </a:p>
          <a:p>
            <a:pPr algn="just"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Ezek a feladatok a munkaügyi központokhoz, szakmai tanácsadó és továbbképző intézetekhez kapcsolódnak. Munkájukra jellemző a segítségnyújtás a pályaválasztás keretein belül a tanuláshoz, vagy munkahelyhez vezető út részletes bemutatása, számítógépes és nyomtatott információk biztosítása a tanulható szakmákról, tevékenységekről, képzési helyekről. Ezek az intézmények a speciális problémákkal küzdő fiatalok számára biztosítanak reális pályaválasztási lehetőségeket.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Egyesület01\Desktop\ANDI\Logók Svájci Civil\Széchenyi 20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28604"/>
            <a:ext cx="1143008" cy="1214446"/>
          </a:xfrm>
          <a:prstGeom prst="rect">
            <a:avLst/>
          </a:prstGeom>
          <a:noFill/>
        </p:spPr>
      </p:pic>
      <p:pic>
        <p:nvPicPr>
          <p:cNvPr id="5" name="Picture 3" descr="C:\Users\Egyesület01\Desktop\ANDI\Logók Svájci Civil\Svájci Hozájárulá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500042"/>
            <a:ext cx="5124452" cy="1071570"/>
          </a:xfrm>
          <a:prstGeom prst="rect">
            <a:avLst/>
          </a:prstGeom>
          <a:noFill/>
        </p:spPr>
      </p:pic>
      <p:pic>
        <p:nvPicPr>
          <p:cNvPr id="6" name="Picture 4" descr="C:\Users\Egyesület01\Desktop\ANDI\Logók Svájci Civil\Ökotárs Alapítván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5500702"/>
            <a:ext cx="785818" cy="833424"/>
          </a:xfrm>
          <a:prstGeom prst="rect">
            <a:avLst/>
          </a:prstGeom>
          <a:noFill/>
        </p:spPr>
      </p:pic>
      <p:pic>
        <p:nvPicPr>
          <p:cNvPr id="7" name="Picture 6" descr="C:\Users\Egyesület01\Desktop\ANDI\Logók Svájci Civil\Autonómia Alapítván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5500702"/>
            <a:ext cx="809623" cy="872985"/>
          </a:xfrm>
          <a:prstGeom prst="rect">
            <a:avLst/>
          </a:prstGeom>
          <a:noFill/>
        </p:spPr>
      </p:pic>
      <p:pic>
        <p:nvPicPr>
          <p:cNvPr id="8" name="Picture 5" descr="C:\Users\Egyesület01\Desktop\ANDI\Logók Svájci Civil\Demne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5500702"/>
            <a:ext cx="1334000" cy="923919"/>
          </a:xfrm>
          <a:prstGeom prst="rect">
            <a:avLst/>
          </a:prstGeom>
          <a:noFill/>
        </p:spPr>
      </p:pic>
      <p:pic>
        <p:nvPicPr>
          <p:cNvPr id="9" name="Picture 7" descr="C:\Users\Egyesület01\Desktop\ANDI\Logók Svájci Civil\Kárpátok Alapítvány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15206" y="5429264"/>
            <a:ext cx="1361409" cy="8905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	</a:t>
            </a:r>
          </a:p>
          <a:p>
            <a:pPr algn="just"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Ez Magyarországon csak részben valósítható meg, hiszen rendkívül pénzigényesek, önálló intézményeket </a:t>
            </a:r>
            <a:r>
              <a:rPr lang="hu-HU" sz="2000" smtClean="0">
                <a:latin typeface="Times New Roman" pitchFamily="18" charset="0"/>
                <a:cs typeface="Times New Roman" pitchFamily="18" charset="0"/>
              </a:rPr>
              <a:t>kell létrehozni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, és ezt az időigényes munkát csak megfelelő anyagi kondíciókkal és az erre kiképzett szakemberekkel lehet megteremteni.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Egyesület01\Desktop\ANDI\Logók Svájci Civil\Széchenyi 20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28604"/>
            <a:ext cx="1143008" cy="1214446"/>
          </a:xfrm>
          <a:prstGeom prst="rect">
            <a:avLst/>
          </a:prstGeom>
          <a:noFill/>
        </p:spPr>
      </p:pic>
      <p:pic>
        <p:nvPicPr>
          <p:cNvPr id="5" name="Picture 3" descr="C:\Users\Egyesület01\Desktop\ANDI\Logók Svájci Civil\Svájci Hozájárulá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500042"/>
            <a:ext cx="5124452" cy="1071570"/>
          </a:xfrm>
          <a:prstGeom prst="rect">
            <a:avLst/>
          </a:prstGeom>
          <a:noFill/>
        </p:spPr>
      </p:pic>
      <p:pic>
        <p:nvPicPr>
          <p:cNvPr id="6" name="Picture 4" descr="C:\Users\Egyesület01\Desktop\ANDI\Logók Svájci Civil\Ökotárs Alapítván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5500702"/>
            <a:ext cx="785818" cy="833424"/>
          </a:xfrm>
          <a:prstGeom prst="rect">
            <a:avLst/>
          </a:prstGeom>
          <a:noFill/>
        </p:spPr>
      </p:pic>
      <p:pic>
        <p:nvPicPr>
          <p:cNvPr id="7" name="Picture 6" descr="C:\Users\Egyesület01\Desktop\ANDI\Logók Svájci Civil\Autonómia Alapítván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5500702"/>
            <a:ext cx="809623" cy="872985"/>
          </a:xfrm>
          <a:prstGeom prst="rect">
            <a:avLst/>
          </a:prstGeom>
          <a:noFill/>
        </p:spPr>
      </p:pic>
      <p:pic>
        <p:nvPicPr>
          <p:cNvPr id="8" name="Picture 5" descr="C:\Users\Egyesület01\Desktop\ANDI\Logók Svájci Civil\Demne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5500702"/>
            <a:ext cx="1334000" cy="923919"/>
          </a:xfrm>
          <a:prstGeom prst="rect">
            <a:avLst/>
          </a:prstGeom>
          <a:noFill/>
        </p:spPr>
      </p:pic>
      <p:pic>
        <p:nvPicPr>
          <p:cNvPr id="9" name="Picture 7" descr="C:\Users\Egyesület01\Desktop\ANDI\Logók Svájci Civil\Kárpátok Alapítvány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15206" y="5429264"/>
            <a:ext cx="1361409" cy="8905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111</Words>
  <Application>Microsoft Office PowerPoint</Application>
  <PresentationFormat>Diavetítés a képernyőre (4:3 oldalarány)</PresentationFormat>
  <Paragraphs>28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Office-téma</vt:lpstr>
      <vt:lpstr>1. dia</vt:lpstr>
      <vt:lpstr>2. dia</vt:lpstr>
      <vt:lpstr>3. dia</vt:lpstr>
      <vt:lpstr>4. dia</vt:lpstr>
      <vt:lpstr>5. dia</vt:lpstr>
      <vt:lpstr>6. dia</vt:lpstr>
      <vt:lpstr>7. dia</vt:lpstr>
      <vt:lpstr>w</vt:lpstr>
      <vt:lpstr>9. dia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Egyesület01</dc:creator>
  <cp:lastModifiedBy>Egyesület01</cp:lastModifiedBy>
  <cp:revision>22</cp:revision>
  <dcterms:created xsi:type="dcterms:W3CDTF">2014-10-21T08:19:20Z</dcterms:created>
  <dcterms:modified xsi:type="dcterms:W3CDTF">2014-10-28T14:04:57Z</dcterms:modified>
</cp:coreProperties>
</file>